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09" r:id="rId2"/>
    <p:sldId id="308"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506"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5D0C37-562C-4A09-821E-F154EC069E09}" type="datetimeFigureOut">
              <a:rPr lang="en-US" smtClean="0"/>
              <a:pPr/>
              <a:t>9/20/2017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7DD5BE-C272-4F1B-A259-C88D00B98F75}" type="slidenum">
              <a:rPr lang="en-US" smtClean="0"/>
              <a:pPr/>
              <a:t>‹#›</a:t>
            </a:fld>
            <a:endParaRPr lang="en-US"/>
          </a:p>
        </p:txBody>
      </p:sp>
    </p:spTree>
    <p:extLst>
      <p:ext uri="{BB962C8B-B14F-4D97-AF65-F5344CB8AC3E}">
        <p14:creationId xmlns:p14="http://schemas.microsoft.com/office/powerpoint/2010/main" xmlns="" val="1934328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34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BC226BF-DE4C-4C6B-B963-F44406E81862}" type="slidenum">
              <a:rPr lang="en-US" smtClean="0"/>
              <a:pPr fontAlgn="base">
                <a:spcBef>
                  <a:spcPct val="0"/>
                </a:spcBef>
                <a:spcAft>
                  <a:spcPct val="0"/>
                </a:spcAft>
                <a:defRPr/>
              </a:pPr>
              <a:t>1</a:t>
            </a:fld>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p:txBody>
          <a:bodyPr/>
          <a:lstStyle/>
          <a:p>
            <a:pPr>
              <a:defRPr/>
            </a:pPr>
            <a:fld id="{A14E1288-129F-43EA-AB05-032CC2DC75B6}" type="slidenum">
              <a:rPr lang="en-US"/>
              <a:pPr>
                <a:defRPr/>
              </a:pPr>
              <a:t>20</a:t>
            </a:fld>
            <a:endParaRPr lang="en-US"/>
          </a:p>
        </p:txBody>
      </p:sp>
      <p:sp>
        <p:nvSpPr>
          <p:cNvPr id="1474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746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p:txBody>
          <a:bodyPr/>
          <a:lstStyle/>
          <a:p>
            <a:pPr>
              <a:defRPr/>
            </a:pPr>
            <a:fld id="{B87F6D0D-8B7B-42A8-95A4-58A769E85B2D}" type="slidenum">
              <a:rPr lang="en-US"/>
              <a:pPr>
                <a:defRPr/>
              </a:pPr>
              <a:t>21</a:t>
            </a:fld>
            <a:endParaRPr lang="en-US"/>
          </a:p>
        </p:txBody>
      </p:sp>
      <p:sp>
        <p:nvSpPr>
          <p:cNvPr id="148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8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52288C9C-2587-45B2-9298-B89984F7AB3E}" type="slidenum">
              <a:rPr lang="en-US"/>
              <a:pPr>
                <a:defRPr/>
              </a:pPr>
              <a:t>22</a:t>
            </a:fld>
            <a:endParaRPr lang="en-US"/>
          </a:p>
        </p:txBody>
      </p:sp>
      <p:sp>
        <p:nvSpPr>
          <p:cNvPr id="1495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95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p:txBody>
          <a:bodyPr/>
          <a:lstStyle/>
          <a:p>
            <a:pPr>
              <a:defRPr/>
            </a:pPr>
            <a:fld id="{F61E1E04-08C0-4E44-B589-49F15C036DB2}" type="slidenum">
              <a:rPr lang="en-US"/>
              <a:pPr>
                <a:defRPr/>
              </a:pPr>
              <a:t>28</a:t>
            </a:fld>
            <a:endParaRPr lang="en-US"/>
          </a:p>
        </p:txBody>
      </p:sp>
      <p:sp>
        <p:nvSpPr>
          <p:cNvPr id="150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053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p:txBody>
          <a:bodyPr/>
          <a:lstStyle/>
          <a:p>
            <a:pPr>
              <a:defRPr/>
            </a:pPr>
            <a:fld id="{65C4A8C1-57A5-4D9B-B9C4-81436374F896}" type="slidenum">
              <a:rPr lang="en-US"/>
              <a:pPr>
                <a:defRPr/>
              </a:pPr>
              <a:t>29</a:t>
            </a:fld>
            <a:endParaRPr lang="en-US"/>
          </a:p>
        </p:txBody>
      </p:sp>
      <p:sp>
        <p:nvSpPr>
          <p:cNvPr id="1515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155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p:txBody>
          <a:bodyPr/>
          <a:lstStyle/>
          <a:p>
            <a:pPr>
              <a:defRPr/>
            </a:pPr>
            <a:fld id="{446700ED-E3EB-42DA-9A1E-3C078F8A9F24}" type="slidenum">
              <a:rPr lang="en-US"/>
              <a:pPr>
                <a:defRPr/>
              </a:pPr>
              <a:t>32</a:t>
            </a:fld>
            <a:endParaRPr lang="en-US"/>
          </a:p>
        </p:txBody>
      </p:sp>
      <p:sp>
        <p:nvSpPr>
          <p:cNvPr id="152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258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p:txBody>
          <a:bodyPr/>
          <a:lstStyle/>
          <a:p>
            <a:pPr>
              <a:defRPr/>
            </a:pPr>
            <a:fld id="{7711FCC6-46AC-43DB-B489-5ECB50FF5058}" type="slidenum">
              <a:rPr lang="en-US"/>
              <a:pPr>
                <a:defRPr/>
              </a:pPr>
              <a:t>33</a:t>
            </a:fld>
            <a:endParaRPr lang="en-US"/>
          </a:p>
        </p:txBody>
      </p:sp>
      <p:sp>
        <p:nvSpPr>
          <p:cNvPr id="1536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360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p:txBody>
          <a:bodyPr/>
          <a:lstStyle/>
          <a:p>
            <a:pPr>
              <a:defRPr/>
            </a:pPr>
            <a:fld id="{CFA5BD1B-FAC5-41A7-AA88-607957BBC2B0}" type="slidenum">
              <a:rPr lang="en-US"/>
              <a:pPr>
                <a:defRPr/>
              </a:pPr>
              <a:t>34</a:t>
            </a:fld>
            <a:endParaRPr lang="en-US"/>
          </a:p>
        </p:txBody>
      </p:sp>
      <p:sp>
        <p:nvSpPr>
          <p:cNvPr id="154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46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p:txBody>
          <a:bodyPr/>
          <a:lstStyle/>
          <a:p>
            <a:pPr>
              <a:defRPr/>
            </a:pPr>
            <a:fld id="{7F320283-352E-4528-B585-18F1B01A4FA9}" type="slidenum">
              <a:rPr lang="en-US"/>
              <a:pPr>
                <a:defRPr/>
              </a:pPr>
              <a:t>35</a:t>
            </a:fld>
            <a:endParaRPr lang="en-US"/>
          </a:p>
        </p:txBody>
      </p:sp>
      <p:sp>
        <p:nvSpPr>
          <p:cNvPr id="155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565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p:txBody>
          <a:bodyPr/>
          <a:lstStyle/>
          <a:p>
            <a:pPr>
              <a:defRPr/>
            </a:pPr>
            <a:fld id="{914CE433-93FF-4790-85D4-0395CCED5933}" type="slidenum">
              <a:rPr lang="en-US"/>
              <a:pPr>
                <a:defRPr/>
              </a:pPr>
              <a:t>36</a:t>
            </a:fld>
            <a:endParaRPr lang="en-US"/>
          </a:p>
        </p:txBody>
      </p:sp>
      <p:sp>
        <p:nvSpPr>
          <p:cNvPr id="156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66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p>
            <a:pPr>
              <a:defRPr/>
            </a:pPr>
            <a:fld id="{30C8A517-1513-4692-9180-DED9819F9AC6}" type="slidenum">
              <a:rPr lang="en-US"/>
              <a:pPr>
                <a:defRPr/>
              </a:pPr>
              <a:t>3</a:t>
            </a:fld>
            <a:endParaRPr lang="en-US"/>
          </a:p>
        </p:txBody>
      </p:sp>
      <p:sp>
        <p:nvSpPr>
          <p:cNvPr id="1392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926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p:txBody>
          <a:bodyPr/>
          <a:lstStyle/>
          <a:p>
            <a:pPr>
              <a:defRPr/>
            </a:pPr>
            <a:fld id="{72B01965-755C-4EB5-907C-ECB7B764ED5C}" type="slidenum">
              <a:rPr lang="en-US"/>
              <a:pPr>
                <a:defRPr/>
              </a:pPr>
              <a:t>38</a:t>
            </a:fld>
            <a:endParaRPr lang="en-US"/>
          </a:p>
        </p:txBody>
      </p:sp>
      <p:sp>
        <p:nvSpPr>
          <p:cNvPr id="1576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770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p:txBody>
          <a:bodyPr/>
          <a:lstStyle/>
          <a:p>
            <a:pPr>
              <a:defRPr/>
            </a:pPr>
            <a:fld id="{6E3FB433-A9FE-4615-820F-2DF6B138333D}" type="slidenum">
              <a:rPr lang="en-US"/>
              <a:pPr>
                <a:defRPr/>
              </a:pPr>
              <a:t>46</a:t>
            </a:fld>
            <a:endParaRPr lang="en-US"/>
          </a:p>
        </p:txBody>
      </p:sp>
      <p:sp>
        <p:nvSpPr>
          <p:cNvPr id="1587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872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p:txBody>
          <a:bodyPr/>
          <a:lstStyle/>
          <a:p>
            <a:pPr>
              <a:defRPr/>
            </a:pPr>
            <a:fld id="{D5FFF46A-5E2D-45B3-9A17-71644539749D}" type="slidenum">
              <a:rPr lang="en-US"/>
              <a:pPr>
                <a:defRPr/>
              </a:pPr>
              <a:t>47</a:t>
            </a:fld>
            <a:endParaRPr lang="en-US"/>
          </a:p>
        </p:txBody>
      </p:sp>
      <p:sp>
        <p:nvSpPr>
          <p:cNvPr id="159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974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p>
            <a:pPr>
              <a:defRPr/>
            </a:pPr>
            <a:fld id="{BF63BB2D-6E45-498C-8CAA-E1FF22AE9C26}" type="slidenum">
              <a:rPr lang="en-US"/>
              <a:pPr>
                <a:defRPr/>
              </a:pPr>
              <a:t>4</a:t>
            </a:fld>
            <a:endParaRPr lang="en-US"/>
          </a:p>
        </p:txBody>
      </p:sp>
      <p:sp>
        <p:nvSpPr>
          <p:cNvPr id="1402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029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p>
            <a:pPr>
              <a:defRPr/>
            </a:pPr>
            <a:fld id="{89C2C947-1C86-4463-9C52-A32833BBCB8C}" type="slidenum">
              <a:rPr lang="en-US"/>
              <a:pPr>
                <a:defRPr/>
              </a:pPr>
              <a:t>12</a:t>
            </a:fld>
            <a:endParaRPr lang="en-US"/>
          </a:p>
        </p:txBody>
      </p:sp>
      <p:sp>
        <p:nvSpPr>
          <p:cNvPr id="1413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13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p:txBody>
          <a:bodyPr/>
          <a:lstStyle/>
          <a:p>
            <a:pPr>
              <a:defRPr/>
            </a:pPr>
            <a:fld id="{CAEC5575-FBFD-4439-8B89-E6E2C46A784B}" type="slidenum">
              <a:rPr lang="en-US"/>
              <a:pPr>
                <a:defRPr/>
              </a:pPr>
              <a:t>13</a:t>
            </a:fld>
            <a:endParaRPr lang="en-US"/>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23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p:txBody>
          <a:bodyPr/>
          <a:lstStyle/>
          <a:p>
            <a:pPr>
              <a:defRPr/>
            </a:pPr>
            <a:fld id="{2EA780D0-1A0A-49A1-A575-79CA3D2B279C}" type="slidenum">
              <a:rPr lang="en-US"/>
              <a:pPr>
                <a:defRPr/>
              </a:pPr>
              <a:t>14</a:t>
            </a:fld>
            <a:endParaRPr lang="en-US"/>
          </a:p>
        </p:txBody>
      </p:sp>
      <p:sp>
        <p:nvSpPr>
          <p:cNvPr id="1433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33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p:txBody>
          <a:bodyPr/>
          <a:lstStyle/>
          <a:p>
            <a:pPr>
              <a:defRPr/>
            </a:pPr>
            <a:fld id="{A9D402B0-F615-4C9A-93AE-ADB8274ABF5F}" type="slidenum">
              <a:rPr lang="en-US"/>
              <a:pPr>
                <a:defRPr/>
              </a:pPr>
              <a:t>15</a:t>
            </a:fld>
            <a:endParaRPr lang="en-US"/>
          </a:p>
        </p:txBody>
      </p:sp>
      <p:sp>
        <p:nvSpPr>
          <p:cNvPr id="144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438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p:txBody>
          <a:bodyPr/>
          <a:lstStyle/>
          <a:p>
            <a:pPr>
              <a:defRPr/>
            </a:pPr>
            <a:fld id="{556EDCDB-B153-4D60-B465-4E70A13F9E28}" type="slidenum">
              <a:rPr lang="en-US"/>
              <a:pPr>
                <a:defRPr/>
              </a:pPr>
              <a:t>16</a:t>
            </a:fld>
            <a:endParaRPr lang="en-US"/>
          </a:p>
        </p:txBody>
      </p:sp>
      <p:sp>
        <p:nvSpPr>
          <p:cNvPr id="1454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541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p:txBody>
          <a:bodyPr/>
          <a:lstStyle/>
          <a:p>
            <a:pPr>
              <a:defRPr/>
            </a:pPr>
            <a:fld id="{B7388DEA-77D9-4D53-9F58-21BD1C5EF406}" type="slidenum">
              <a:rPr lang="en-US"/>
              <a:pPr>
                <a:defRPr/>
              </a:pPr>
              <a:t>18</a:t>
            </a:fld>
            <a:endParaRPr lang="en-US"/>
          </a:p>
        </p:txBody>
      </p:sp>
      <p:sp>
        <p:nvSpPr>
          <p:cNvPr id="146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643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gu-I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F8245A-2CCA-45C4-8F22-0687FF0502F4}" type="datetimeFigureOut">
              <a:rPr lang="en-US" smtClean="0"/>
              <a:pPr/>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1629989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8245A-2CCA-45C4-8F22-0687FF0502F4}" type="datetimeFigureOut">
              <a:rPr lang="en-US" smtClean="0"/>
              <a:pPr/>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349800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8245A-2CCA-45C4-8F22-0687FF0502F4}" type="datetimeFigureOut">
              <a:rPr lang="en-US" smtClean="0"/>
              <a:pPr/>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3585793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IN"/>
          </a:p>
        </p:txBody>
      </p:sp>
      <p:sp>
        <p:nvSpPr>
          <p:cNvPr id="3" name="Chart Placeholder 2"/>
          <p:cNvSpPr>
            <a:spLocks noGrp="1"/>
          </p:cNvSpPr>
          <p:nvPr>
            <p:ph type="chart" idx="1"/>
          </p:nvPr>
        </p:nvSpPr>
        <p:spPr>
          <a:xfrm>
            <a:off x="457200" y="1600200"/>
            <a:ext cx="8229600" cy="4525963"/>
          </a:xfrm>
        </p:spPr>
        <p:txBody>
          <a:bodyPr/>
          <a:lstStyle/>
          <a:p>
            <a:pPr lvl="0"/>
            <a:endParaRPr lang="en-IN"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E65ACD1-6BF4-4CBE-AE01-3D3EF1F00509}" type="slidenum">
              <a:rPr lang="en-US"/>
              <a:pPr>
                <a:defRPr/>
              </a:pPr>
              <a:t>‹#›</a:t>
            </a:fld>
            <a:endParaRPr lang="en-US"/>
          </a:p>
        </p:txBody>
      </p:sp>
    </p:spTree>
    <p:extLst>
      <p:ext uri="{BB962C8B-B14F-4D97-AF65-F5344CB8AC3E}">
        <p14:creationId xmlns:p14="http://schemas.microsoft.com/office/powerpoint/2010/main" xmlns="" val="100563046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8245A-2CCA-45C4-8F22-0687FF0502F4}" type="datetimeFigureOut">
              <a:rPr lang="en-US" smtClean="0"/>
              <a:pPr/>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194896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F8245A-2CCA-45C4-8F22-0687FF0502F4}" type="datetimeFigureOut">
              <a:rPr lang="en-US" smtClean="0"/>
              <a:pPr/>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58052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F8245A-2CCA-45C4-8F22-0687FF0502F4}" type="datetimeFigureOut">
              <a:rPr lang="en-US" smtClean="0"/>
              <a:pPr/>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2215149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F8245A-2CCA-45C4-8F22-0687FF0502F4}" type="datetimeFigureOut">
              <a:rPr lang="en-US" smtClean="0"/>
              <a:pPr/>
              <a:t>9/20/2017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2731368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F8245A-2CCA-45C4-8F22-0687FF0502F4}" type="datetimeFigureOut">
              <a:rPr lang="en-US" smtClean="0"/>
              <a:pPr/>
              <a:t>9/20/2017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94673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F8245A-2CCA-45C4-8F22-0687FF0502F4}" type="datetimeFigureOut">
              <a:rPr lang="en-US" smtClean="0"/>
              <a:pPr/>
              <a:t>9/20/2017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389171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F8245A-2CCA-45C4-8F22-0687FF0502F4}" type="datetimeFigureOut">
              <a:rPr lang="en-US" smtClean="0"/>
              <a:pPr/>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3559417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F8245A-2CCA-45C4-8F22-0687FF0502F4}" type="datetimeFigureOut">
              <a:rPr lang="en-US" smtClean="0"/>
              <a:pPr/>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3431944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F8245A-2CCA-45C4-8F22-0687FF0502F4}" type="datetimeFigureOut">
              <a:rPr lang="en-US" smtClean="0"/>
              <a:pPr/>
              <a:t>9/20/2017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22967B-2E70-4D8B-A9D3-05769CF19067}" type="slidenum">
              <a:rPr lang="en-US" smtClean="0"/>
              <a:pPr/>
              <a:t>‹#›</a:t>
            </a:fld>
            <a:endParaRPr lang="en-US"/>
          </a:p>
        </p:txBody>
      </p:sp>
    </p:spTree>
    <p:extLst>
      <p:ext uri="{BB962C8B-B14F-4D97-AF65-F5344CB8AC3E}">
        <p14:creationId xmlns:p14="http://schemas.microsoft.com/office/powerpoint/2010/main" xmlns="" val="4112619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file:///C:\movie\vibroflot1.mpg" TargetMode="Externa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file:///C:\movie\vibroflot2.mpg" TargetMode="Externa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file:///C:\movie\vibroflot3.mpg" TargetMode="Externa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file:///C:\movie\vibroflot4.mpg" TargetMode="Externa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file:///C:\movie\vibroflot5.mpg" TargetMode="Externa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file:///C:\movie\vibroflot6.mpg" TargetMode="Externa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audio" Target="file:///C:\soundfiles\Godfather.mid"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4413" y="0"/>
            <a:ext cx="9144000" cy="6705600"/>
          </a:xfrm>
          <a:ln>
            <a:solidFill>
              <a:schemeClr val="tx1"/>
            </a:solidFill>
          </a:ln>
        </p:spPr>
        <p:txBody>
          <a:bodyPr>
            <a:normAutofit/>
          </a:bodyPr>
          <a:lstStyle/>
          <a:p>
            <a:pPr marL="274320" indent="-274320" algn="ctr" eaLnBrk="1" fontAlgn="auto" hangingPunct="1">
              <a:spcAft>
                <a:spcPts val="0"/>
              </a:spcAft>
              <a:buClr>
                <a:schemeClr val="accent3"/>
              </a:buClr>
              <a:buFont typeface="Wingdings 2"/>
              <a:buNone/>
              <a:defRPr/>
            </a:pPr>
            <a:endParaRPr lang="en-US" sz="5400" dirty="0" smtClean="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endParaRPr>
          </a:p>
          <a:p>
            <a:pPr marL="274320" indent="-274320" algn="ctr" eaLnBrk="1" fontAlgn="auto" hangingPunct="1">
              <a:spcAft>
                <a:spcPts val="0"/>
              </a:spcAft>
              <a:buClr>
                <a:schemeClr val="accent3"/>
              </a:buClr>
              <a:buFont typeface="Wingdings 2"/>
              <a:buNone/>
              <a:defRPr/>
            </a:pPr>
            <a:endParaRPr lang="en-US" sz="4000" b="1" dirty="0" smtClean="0">
              <a:ln w="18000">
                <a:solidFill>
                  <a:schemeClr val="accent2">
                    <a:satMod val="140000"/>
                  </a:schemeClr>
                </a:solidFill>
                <a:prstDash val="solid"/>
                <a:miter lim="800000"/>
              </a:ln>
              <a:solidFill>
                <a:schemeClr val="tx2">
                  <a:lumMod val="75000"/>
                </a:schemeClr>
              </a:solidFill>
              <a:effectLst>
                <a:outerShdw blurRad="25500" dist="23000" dir="7020000" algn="tl">
                  <a:srgbClr val="000000">
                    <a:alpha val="50000"/>
                  </a:srgbClr>
                </a:outerShdw>
              </a:effectLst>
            </a:endParaRPr>
          </a:p>
          <a:p>
            <a:pPr marL="274320" indent="-274320" algn="ctr" eaLnBrk="1" fontAlgn="auto" hangingPunct="1">
              <a:spcAft>
                <a:spcPts val="0"/>
              </a:spcAft>
              <a:buClr>
                <a:schemeClr val="accent3"/>
              </a:buClr>
              <a:buFont typeface="Wingdings 2"/>
              <a:buNone/>
              <a:defRPr/>
            </a:pPr>
            <a:r>
              <a:rPr lang="en-US" sz="1800" b="1" dirty="0" smtClean="0">
                <a:solidFill>
                  <a:srgbClr val="FF0000"/>
                </a:solidFill>
                <a:latin typeface="Times New Roman" pitchFamily="18" charset="0"/>
                <a:cs typeface="Times New Roman" pitchFamily="18" charset="0"/>
              </a:rPr>
              <a:t>DEPARTMENT OF CIVIL ENGINEERING</a:t>
            </a:r>
          </a:p>
          <a:p>
            <a:pPr marL="274320" indent="-274320" algn="ctr" eaLnBrk="1" fontAlgn="auto" hangingPunct="1">
              <a:spcAft>
                <a:spcPts val="0"/>
              </a:spcAft>
              <a:buClr>
                <a:schemeClr val="accent3"/>
              </a:buClr>
              <a:buFont typeface="Wingdings 2"/>
              <a:buNone/>
              <a:defRPr/>
            </a:pPr>
            <a:r>
              <a:rPr lang="en-US" sz="1800" b="1" dirty="0" smtClean="0">
                <a:solidFill>
                  <a:srgbClr val="FF0000"/>
                </a:solidFill>
                <a:latin typeface="Times New Roman" pitchFamily="18" charset="0"/>
                <a:cs typeface="Times New Roman" pitchFamily="18" charset="0"/>
              </a:rPr>
              <a:t>GITAM INSTITUTE OF TECHNOLOGY</a:t>
            </a:r>
          </a:p>
          <a:p>
            <a:pPr marL="274320" indent="-274320" algn="ctr" eaLnBrk="1" fontAlgn="auto" hangingPunct="1">
              <a:spcAft>
                <a:spcPts val="0"/>
              </a:spcAft>
              <a:buClr>
                <a:schemeClr val="accent3"/>
              </a:buClr>
              <a:buFont typeface="Wingdings 2"/>
              <a:buNone/>
              <a:defRPr/>
            </a:pPr>
            <a:r>
              <a:rPr lang="en-US" sz="1800" b="1" dirty="0" smtClean="0">
                <a:solidFill>
                  <a:srgbClr val="FF0000"/>
                </a:solidFill>
                <a:latin typeface="Times New Roman" pitchFamily="18" charset="0"/>
                <a:cs typeface="Times New Roman" pitchFamily="18" charset="0"/>
              </a:rPr>
              <a:t>GITAM UNIVERSITY,VISHAKAPATNAM-45</a:t>
            </a:r>
          </a:p>
          <a:p>
            <a:pPr marL="274320" indent="-274320" algn="ctr" eaLnBrk="1" fontAlgn="auto" hangingPunct="1">
              <a:spcAft>
                <a:spcPts val="0"/>
              </a:spcAft>
              <a:buClr>
                <a:schemeClr val="accent3"/>
              </a:buClr>
              <a:buFont typeface="Wingdings 2"/>
              <a:buNone/>
              <a:defRPr/>
            </a:pPr>
            <a:endParaRPr lang="en-US" sz="2800" dirty="0" smtClean="0">
              <a:solidFill>
                <a:schemeClr val="bg2">
                  <a:lumMod val="50000"/>
                </a:schemeClr>
              </a:solidFill>
            </a:endParaRPr>
          </a:p>
          <a:p>
            <a:pPr marL="274320" indent="-274320" algn="ctr">
              <a:buClr>
                <a:schemeClr val="accent3"/>
              </a:buClr>
              <a:buNone/>
              <a:defRPr/>
            </a:pPr>
            <a:r>
              <a:rPr lang="en-US" sz="2800" b="1" dirty="0" smtClean="0">
                <a:solidFill>
                  <a:schemeClr val="bg2">
                    <a:lumMod val="50000"/>
                  </a:schemeClr>
                </a:solidFill>
              </a:rPr>
              <a:t> </a:t>
            </a:r>
          </a:p>
          <a:p>
            <a:pPr marL="274320" indent="-274320" algn="ctr">
              <a:buClr>
                <a:schemeClr val="accent3"/>
              </a:buClr>
              <a:buNone/>
              <a:defRPr/>
            </a:pPr>
            <a:endParaRPr lang="en-US" sz="2800" b="1" dirty="0">
              <a:solidFill>
                <a:schemeClr val="bg2">
                  <a:lumMod val="50000"/>
                </a:schemeClr>
              </a:solidFill>
            </a:endParaRPr>
          </a:p>
          <a:p>
            <a:pPr marL="274320" indent="-274320" algn="r">
              <a:buClr>
                <a:schemeClr val="accent3"/>
              </a:buClr>
              <a:buNone/>
              <a:defRPr/>
            </a:pPr>
            <a:r>
              <a:rPr lang="en-US" sz="2800" b="1" dirty="0" smtClean="0">
                <a:solidFill>
                  <a:schemeClr val="bg2">
                    <a:lumMod val="50000"/>
                  </a:schemeClr>
                </a:solidFill>
              </a:rPr>
              <a:t>PREPARED </a:t>
            </a:r>
            <a:r>
              <a:rPr lang="en-US" sz="2800" b="1" dirty="0">
                <a:solidFill>
                  <a:schemeClr val="bg2">
                    <a:lumMod val="50000"/>
                  </a:schemeClr>
                </a:solidFill>
              </a:rPr>
              <a:t>BY :                                               </a:t>
            </a:r>
          </a:p>
          <a:p>
            <a:pPr marL="274320" indent="-274320" algn="r">
              <a:buClr>
                <a:schemeClr val="accent3"/>
              </a:buClr>
              <a:buNone/>
              <a:defRPr/>
            </a:pPr>
            <a:r>
              <a:rPr lang="en-US" sz="2800" b="1"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ESWAR SINGIREDDI                                               </a:t>
            </a:r>
          </a:p>
          <a:p>
            <a:pPr marL="274320" indent="-274320">
              <a:buClr>
                <a:schemeClr val="accent3"/>
              </a:buClr>
              <a:buNone/>
              <a:defRPr/>
            </a:pPr>
            <a:r>
              <a:rPr lang="en-US" sz="2800" b="1"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US" sz="2800" b="1" dirty="0">
                <a:solidFill>
                  <a:schemeClr val="accent1"/>
                </a:solidFill>
                <a:latin typeface="Times New Roman" pitchFamily="18" charset="0"/>
                <a:cs typeface="Times New Roman" pitchFamily="18" charset="0"/>
              </a:rPr>
              <a:t> </a:t>
            </a:r>
            <a:endParaRPr lang="en-US" sz="2000" b="1" dirty="0">
              <a:solidFill>
                <a:schemeClr val="accent1"/>
              </a:solidFill>
              <a:latin typeface="Times New Roman" pitchFamily="18" charset="0"/>
              <a:cs typeface="Times New Roman" pitchFamily="18" charset="0"/>
            </a:endParaRPr>
          </a:p>
          <a:p>
            <a:pPr marL="274320" indent="-274320" algn="ctr" eaLnBrk="1" fontAlgn="auto" hangingPunct="1">
              <a:spcAft>
                <a:spcPts val="0"/>
              </a:spcAft>
              <a:buClr>
                <a:schemeClr val="accent3"/>
              </a:buClr>
              <a:buFont typeface="Wingdings 2"/>
              <a:buNone/>
              <a:defRPr/>
            </a:pPr>
            <a:endParaRPr lang="en-US" sz="2800" b="1" dirty="0"/>
          </a:p>
        </p:txBody>
      </p:sp>
    </p:spTree>
    <p:extLst>
      <p:ext uri="{BB962C8B-B14F-4D97-AF65-F5344CB8AC3E}">
        <p14:creationId xmlns:p14="http://schemas.microsoft.com/office/powerpoint/2010/main" xmlns="" val="2300857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838200" y="0"/>
            <a:ext cx="7772400" cy="1066800"/>
          </a:xfrm>
        </p:spPr>
        <p:txBody>
          <a:bodyPr>
            <a:normAutofit fontScale="90000"/>
          </a:bodyPr>
          <a:lstStyle/>
          <a:p>
            <a:pPr eaLnBrk="1" hangingPunct="1"/>
            <a:r>
              <a:rPr lang="en-US" sz="3600" b="1" smtClean="0"/>
              <a:t>FOUNDATION IMPROVEMENT WITH MICROPILES</a:t>
            </a:r>
          </a:p>
        </p:txBody>
      </p:sp>
      <p:sp>
        <p:nvSpPr>
          <p:cNvPr id="93187" name="Rectangle 3"/>
          <p:cNvSpPr>
            <a:spLocks noGrp="1" noChangeArrowheads="1"/>
          </p:cNvSpPr>
          <p:nvPr>
            <p:ph type="body" idx="1"/>
          </p:nvPr>
        </p:nvSpPr>
        <p:spPr>
          <a:xfrm>
            <a:off x="685800" y="1143000"/>
            <a:ext cx="7772400" cy="5486400"/>
          </a:xfrm>
        </p:spPr>
        <p:txBody>
          <a:bodyPr/>
          <a:lstStyle/>
          <a:p>
            <a:pPr eaLnBrk="1" hangingPunct="1"/>
            <a:r>
              <a:rPr lang="en-US" sz="2400" b="1" smtClean="0"/>
              <a:t>To Increase Foundation Capacity or Stiffness</a:t>
            </a:r>
          </a:p>
          <a:p>
            <a:pPr eaLnBrk="1" hangingPunct="1"/>
            <a:r>
              <a:rPr lang="en-US" sz="2400" b="1" smtClean="0"/>
              <a:t>To Resist Overturning Where Existing Cap to Pile Connections Are Inadequate</a:t>
            </a:r>
          </a:p>
          <a:p>
            <a:pPr eaLnBrk="1" hangingPunct="1"/>
            <a:r>
              <a:rPr lang="en-US" sz="2400" b="1" smtClean="0"/>
              <a:t>To Extend Piles Below Liquefiable Layer</a:t>
            </a:r>
            <a:r>
              <a:rPr lang="en-US" sz="2800" b="1" smtClean="0"/>
              <a:t> </a:t>
            </a:r>
            <a:r>
              <a:rPr lang="en-US" sz="2400" b="1" smtClean="0"/>
              <a:t>While Maintaining Vertical Load Capacity During EQ.</a:t>
            </a:r>
          </a:p>
          <a:p>
            <a:pPr eaLnBrk="1" hangingPunct="1">
              <a:buFontTx/>
              <a:buNone/>
            </a:pPr>
            <a:r>
              <a:rPr lang="en-US" sz="2400" b="1" smtClean="0"/>
              <a:t>	</a:t>
            </a:r>
            <a:endParaRPr lang="en-US" sz="2800" b="1" smtClean="0"/>
          </a:p>
          <a:p>
            <a:pPr eaLnBrk="1" hangingPunct="1"/>
            <a:endParaRPr lang="en-US" sz="2800" b="1" smtClean="0"/>
          </a:p>
        </p:txBody>
      </p:sp>
      <p:pic>
        <p:nvPicPr>
          <p:cNvPr id="93188" name="Picture 4" descr="VIEW_2"/>
          <p:cNvPicPr>
            <a:picLocks noChangeAspect="1" noChangeArrowheads="1"/>
          </p:cNvPicPr>
          <p:nvPr/>
        </p:nvPicPr>
        <p:blipFill>
          <a:blip r:embed="rId2" cstate="print">
            <a:extLst>
              <a:ext uri="{28A0092B-C50C-407E-A947-70E740481C1C}">
                <a14:useLocalDpi xmlns:a14="http://schemas.microsoft.com/office/drawing/2010/main" xmlns="" val="0"/>
              </a:ext>
            </a:extLst>
          </a:blip>
          <a:srcRect l="28226"/>
          <a:stretch>
            <a:fillRect/>
          </a:stretch>
        </p:blipFill>
        <p:spPr bwMode="auto">
          <a:xfrm>
            <a:off x="4419600" y="3429000"/>
            <a:ext cx="4386263" cy="3162300"/>
          </a:xfrm>
          <a:prstGeom prst="rect">
            <a:avLst/>
          </a:prstGeom>
          <a:noFill/>
          <a:ln w="381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93189" name="Picture 5" descr="japan_03a"/>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3429000"/>
            <a:ext cx="4572000" cy="317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7870038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smtClean="0"/>
              <a:t>Compaction and Objectives</a:t>
            </a:r>
          </a:p>
        </p:txBody>
      </p:sp>
      <p:sp>
        <p:nvSpPr>
          <p:cNvPr id="94211" name="Rectangle 3"/>
          <p:cNvSpPr>
            <a:spLocks noGrp="1" noChangeArrowheads="1"/>
          </p:cNvSpPr>
          <p:nvPr>
            <p:ph type="body" idx="1"/>
          </p:nvPr>
        </p:nvSpPr>
        <p:spPr/>
        <p:txBody>
          <a:bodyPr>
            <a:normAutofit fontScale="92500" lnSpcReduction="10000"/>
          </a:bodyPr>
          <a:lstStyle/>
          <a:p>
            <a:pPr marL="115888" indent="-115888" eaLnBrk="1" hangingPunct="1"/>
            <a:r>
              <a:rPr lang="en-US" sz="2800" smtClean="0">
                <a:solidFill>
                  <a:schemeClr val="accent2"/>
                </a:solidFill>
              </a:rPr>
              <a:t>Compaction</a:t>
            </a:r>
          </a:p>
          <a:p>
            <a:pPr marL="115888" indent="-115888" algn="just" eaLnBrk="1" hangingPunct="1"/>
            <a:r>
              <a:rPr lang="en-US" sz="2400" smtClean="0"/>
              <a:t>Many types of earth construction, such as dams, retaining walls, highways, and airport, require man-placed soil, or fill. To compact a soil, that is, to place it in a dense state.</a:t>
            </a:r>
          </a:p>
          <a:p>
            <a:pPr marL="115888" indent="-115888" algn="just" eaLnBrk="1" hangingPunct="1"/>
            <a:r>
              <a:rPr lang="en-US" sz="2400" smtClean="0"/>
              <a:t>The dense state is achieved through the reduction of the air voids in the soil, with little or no reduction in the water content. This process must not be confused with consolidation, in which water is squeezed out under the action of a continuous static load.</a:t>
            </a:r>
          </a:p>
          <a:p>
            <a:pPr marL="115888" indent="-115888" eaLnBrk="1" hangingPunct="1"/>
            <a:r>
              <a:rPr lang="en-US" sz="2800" smtClean="0">
                <a:solidFill>
                  <a:schemeClr val="accent2"/>
                </a:solidFill>
              </a:rPr>
              <a:t>Objectives:</a:t>
            </a:r>
          </a:p>
          <a:p>
            <a:pPr marL="115888" indent="-115888" eaLnBrk="1" hangingPunct="1">
              <a:buFontTx/>
              <a:buAutoNum type="arabicParenBoth"/>
            </a:pPr>
            <a:r>
              <a:rPr lang="en-US" sz="2400" smtClean="0"/>
              <a:t> Decrease future settlements</a:t>
            </a:r>
          </a:p>
          <a:p>
            <a:pPr marL="115888" indent="-115888" eaLnBrk="1" hangingPunct="1">
              <a:buFontTx/>
              <a:buAutoNum type="arabicParenBoth"/>
            </a:pPr>
            <a:r>
              <a:rPr lang="en-US" sz="2400" smtClean="0"/>
              <a:t> Increase shear strength</a:t>
            </a:r>
          </a:p>
          <a:p>
            <a:pPr marL="115888" indent="-115888" eaLnBrk="1" hangingPunct="1">
              <a:buFontTx/>
              <a:buAutoNum type="arabicParenBoth"/>
            </a:pPr>
            <a:r>
              <a:rPr lang="en-US" sz="2400" smtClean="0"/>
              <a:t> Decrease permeability</a:t>
            </a:r>
          </a:p>
        </p:txBody>
      </p:sp>
      <p:sp>
        <p:nvSpPr>
          <p:cNvPr id="94212" name="Text Box 4"/>
          <p:cNvSpPr txBox="1">
            <a:spLocks noChangeArrowheads="1"/>
          </p:cNvSpPr>
          <p:nvPr/>
        </p:nvSpPr>
        <p:spPr bwMode="auto">
          <a:xfrm>
            <a:off x="6197600" y="5994400"/>
            <a:ext cx="2454275"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1200">
                <a:latin typeface="Times New Roman" pitchFamily="18" charset="0"/>
              </a:rPr>
              <a:t>(From Lambe, 1991; Head, 1992)</a:t>
            </a:r>
          </a:p>
        </p:txBody>
      </p:sp>
    </p:spTree>
    <p:extLst>
      <p:ext uri="{BB962C8B-B14F-4D97-AF65-F5344CB8AC3E}">
        <p14:creationId xmlns:p14="http://schemas.microsoft.com/office/powerpoint/2010/main" xmlns="" val="407764512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354013"/>
            <a:ext cx="8229600" cy="915987"/>
          </a:xfrm>
        </p:spPr>
        <p:txBody>
          <a:bodyPr/>
          <a:lstStyle/>
          <a:p>
            <a:pPr eaLnBrk="1" hangingPunct="1"/>
            <a:r>
              <a:rPr lang="en-US" smtClean="0"/>
              <a:t>What is compaction?</a:t>
            </a:r>
            <a:endParaRPr lang="en-AU" smtClean="0"/>
          </a:p>
        </p:txBody>
      </p:sp>
      <p:sp>
        <p:nvSpPr>
          <p:cNvPr id="95235" name="Rectangle 3"/>
          <p:cNvSpPr>
            <a:spLocks noGrp="1" noChangeArrowheads="1"/>
          </p:cNvSpPr>
          <p:nvPr>
            <p:ph type="body" idx="1"/>
          </p:nvPr>
        </p:nvSpPr>
        <p:spPr>
          <a:xfrm>
            <a:off x="304800" y="1676400"/>
            <a:ext cx="8458200" cy="1219200"/>
          </a:xfrm>
        </p:spPr>
        <p:txBody>
          <a:bodyPr>
            <a:normAutofit fontScale="92500" lnSpcReduction="20000"/>
          </a:bodyPr>
          <a:lstStyle/>
          <a:p>
            <a:pPr eaLnBrk="1" hangingPunct="1">
              <a:buFontTx/>
              <a:buNone/>
            </a:pPr>
            <a:r>
              <a:rPr lang="en-US" smtClean="0"/>
              <a:t>A simple </a:t>
            </a:r>
            <a:r>
              <a:rPr lang="en-US" smtClean="0">
                <a:solidFill>
                  <a:srgbClr val="FFFF00"/>
                </a:solidFill>
              </a:rPr>
              <a:t>ground improvement</a:t>
            </a:r>
            <a:r>
              <a:rPr lang="en-US" smtClean="0"/>
              <a:t> technique, where the soil is densified through external compactive effort.</a:t>
            </a:r>
            <a:endParaRPr lang="en-AU" smtClean="0"/>
          </a:p>
        </p:txBody>
      </p:sp>
      <p:grpSp>
        <p:nvGrpSpPr>
          <p:cNvPr id="2" name="Group 4"/>
          <p:cNvGrpSpPr>
            <a:grpSpLocks/>
          </p:cNvGrpSpPr>
          <p:nvPr/>
        </p:nvGrpSpPr>
        <p:grpSpPr bwMode="auto">
          <a:xfrm>
            <a:off x="1295400" y="3886200"/>
            <a:ext cx="2725738" cy="2667000"/>
            <a:chOff x="816" y="2448"/>
            <a:chExt cx="1717" cy="1680"/>
          </a:xfrm>
        </p:grpSpPr>
        <p:sp>
          <p:nvSpPr>
            <p:cNvPr id="95248" name="Oval 5"/>
            <p:cNvSpPr>
              <a:spLocks noChangeArrowheads="1"/>
            </p:cNvSpPr>
            <p:nvPr/>
          </p:nvSpPr>
          <p:spPr bwMode="auto">
            <a:xfrm rot="-1172368">
              <a:off x="1488" y="2448"/>
              <a:ext cx="576" cy="384"/>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49" name="Oval 6"/>
            <p:cNvSpPr>
              <a:spLocks noChangeArrowheads="1"/>
            </p:cNvSpPr>
            <p:nvPr/>
          </p:nvSpPr>
          <p:spPr bwMode="auto">
            <a:xfrm rot="2289601">
              <a:off x="1056" y="3072"/>
              <a:ext cx="816" cy="576"/>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50" name="Oval 7"/>
            <p:cNvSpPr>
              <a:spLocks noChangeArrowheads="1"/>
            </p:cNvSpPr>
            <p:nvPr/>
          </p:nvSpPr>
          <p:spPr bwMode="auto">
            <a:xfrm rot="-4103797">
              <a:off x="2106" y="3061"/>
              <a:ext cx="288" cy="384"/>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51" name="Oval 8"/>
            <p:cNvSpPr>
              <a:spLocks noChangeArrowheads="1"/>
            </p:cNvSpPr>
            <p:nvPr/>
          </p:nvSpPr>
          <p:spPr bwMode="auto">
            <a:xfrm rot="1024102">
              <a:off x="1632" y="2976"/>
              <a:ext cx="384" cy="144"/>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52" name="Oval 9"/>
            <p:cNvSpPr>
              <a:spLocks noChangeArrowheads="1"/>
            </p:cNvSpPr>
            <p:nvPr/>
          </p:nvSpPr>
          <p:spPr bwMode="auto">
            <a:xfrm rot="-4103797">
              <a:off x="1909" y="3461"/>
              <a:ext cx="576" cy="672"/>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53" name="Oval 10"/>
            <p:cNvSpPr>
              <a:spLocks noChangeArrowheads="1"/>
            </p:cNvSpPr>
            <p:nvPr/>
          </p:nvSpPr>
          <p:spPr bwMode="auto">
            <a:xfrm rot="-4103797">
              <a:off x="768" y="3600"/>
              <a:ext cx="576" cy="480"/>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54" name="Oval 11"/>
            <p:cNvSpPr>
              <a:spLocks noChangeArrowheads="1"/>
            </p:cNvSpPr>
            <p:nvPr/>
          </p:nvSpPr>
          <p:spPr bwMode="auto">
            <a:xfrm rot="-1172368">
              <a:off x="2064" y="2688"/>
              <a:ext cx="240" cy="384"/>
            </a:xfrm>
            <a:prstGeom prst="ellipse">
              <a:avLst/>
            </a:prstGeom>
            <a:solidFill>
              <a:srgbClr val="996633"/>
            </a:solidFill>
            <a:ln w="9525">
              <a:solidFill>
                <a:schemeClr val="tx1"/>
              </a:solidFill>
              <a:miter lim="800000"/>
              <a:headEnd/>
              <a:tailEnd/>
            </a:ln>
          </p:spPr>
          <p:txBody>
            <a:bodyPr wrap="none" anchor="ctr"/>
            <a:lstStyle/>
            <a:p>
              <a:endParaRPr lang="en-IN"/>
            </a:p>
          </p:txBody>
        </p:sp>
      </p:grpSp>
      <p:sp>
        <p:nvSpPr>
          <p:cNvPr id="109580" name="AutoShape 12"/>
          <p:cNvSpPr>
            <a:spLocks noChangeArrowheads="1"/>
          </p:cNvSpPr>
          <p:nvPr/>
        </p:nvSpPr>
        <p:spPr bwMode="auto">
          <a:xfrm rot="-8099300">
            <a:off x="1181100" y="4305300"/>
            <a:ext cx="609600" cy="6858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IN"/>
          </a:p>
        </p:txBody>
      </p:sp>
      <p:sp>
        <p:nvSpPr>
          <p:cNvPr id="109581" name="Text Box 13"/>
          <p:cNvSpPr txBox="1">
            <a:spLocks noChangeArrowheads="1"/>
          </p:cNvSpPr>
          <p:nvPr/>
        </p:nvSpPr>
        <p:spPr bwMode="auto">
          <a:xfrm>
            <a:off x="4191000" y="4648200"/>
            <a:ext cx="24384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4000">
                <a:solidFill>
                  <a:schemeClr val="folHlink"/>
                </a:solidFill>
              </a:rPr>
              <a:t>+ water = </a:t>
            </a:r>
            <a:endParaRPr lang="en-AU" sz="4000">
              <a:solidFill>
                <a:schemeClr val="folHlink"/>
              </a:solidFill>
            </a:endParaRPr>
          </a:p>
        </p:txBody>
      </p:sp>
      <p:sp>
        <p:nvSpPr>
          <p:cNvPr id="109582" name="Text Box 14"/>
          <p:cNvSpPr txBox="1">
            <a:spLocks noChangeArrowheads="1"/>
          </p:cNvSpPr>
          <p:nvPr/>
        </p:nvSpPr>
        <p:spPr bwMode="auto">
          <a:xfrm>
            <a:off x="0" y="3810000"/>
            <a:ext cx="17526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000" b="1">
                <a:solidFill>
                  <a:schemeClr val="folHlink"/>
                </a:solidFill>
              </a:rPr>
              <a:t>Compactive effort</a:t>
            </a:r>
            <a:endParaRPr lang="en-AU" sz="2000" b="1">
              <a:solidFill>
                <a:schemeClr val="folHlink"/>
              </a:solidFill>
            </a:endParaRPr>
          </a:p>
        </p:txBody>
      </p:sp>
      <p:grpSp>
        <p:nvGrpSpPr>
          <p:cNvPr id="3" name="Group 15"/>
          <p:cNvGrpSpPr>
            <a:grpSpLocks/>
          </p:cNvGrpSpPr>
          <p:nvPr/>
        </p:nvGrpSpPr>
        <p:grpSpPr bwMode="auto">
          <a:xfrm>
            <a:off x="6934200" y="4419600"/>
            <a:ext cx="2209800" cy="2133600"/>
            <a:chOff x="4368" y="2784"/>
            <a:chExt cx="1392" cy="1344"/>
          </a:xfrm>
        </p:grpSpPr>
        <p:sp>
          <p:nvSpPr>
            <p:cNvPr id="95241" name="Oval 16"/>
            <p:cNvSpPr>
              <a:spLocks noChangeArrowheads="1"/>
            </p:cNvSpPr>
            <p:nvPr/>
          </p:nvSpPr>
          <p:spPr bwMode="auto">
            <a:xfrm rot="-1096098">
              <a:off x="4416" y="2784"/>
              <a:ext cx="816" cy="576"/>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42" name="Oval 17"/>
            <p:cNvSpPr>
              <a:spLocks noChangeArrowheads="1"/>
            </p:cNvSpPr>
            <p:nvPr/>
          </p:nvSpPr>
          <p:spPr bwMode="auto">
            <a:xfrm rot="-4103797">
              <a:off x="4896" y="3504"/>
              <a:ext cx="576" cy="672"/>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43" name="Oval 18"/>
            <p:cNvSpPr>
              <a:spLocks noChangeArrowheads="1"/>
            </p:cNvSpPr>
            <p:nvPr/>
          </p:nvSpPr>
          <p:spPr bwMode="auto">
            <a:xfrm rot="-4103797">
              <a:off x="4320" y="3408"/>
              <a:ext cx="576" cy="480"/>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44" name="Oval 19"/>
            <p:cNvSpPr>
              <a:spLocks noChangeArrowheads="1"/>
            </p:cNvSpPr>
            <p:nvPr/>
          </p:nvSpPr>
          <p:spPr bwMode="auto">
            <a:xfrm rot="-1172368">
              <a:off x="5184" y="2880"/>
              <a:ext cx="576" cy="384"/>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45" name="Oval 20"/>
            <p:cNvSpPr>
              <a:spLocks noChangeArrowheads="1"/>
            </p:cNvSpPr>
            <p:nvPr/>
          </p:nvSpPr>
          <p:spPr bwMode="auto">
            <a:xfrm rot="-6425922">
              <a:off x="4872" y="3240"/>
              <a:ext cx="240" cy="384"/>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46" name="Oval 21"/>
            <p:cNvSpPr>
              <a:spLocks noChangeArrowheads="1"/>
            </p:cNvSpPr>
            <p:nvPr/>
          </p:nvSpPr>
          <p:spPr bwMode="auto">
            <a:xfrm rot="3807661">
              <a:off x="5064" y="3288"/>
              <a:ext cx="384" cy="144"/>
            </a:xfrm>
            <a:prstGeom prst="ellipse">
              <a:avLst/>
            </a:prstGeom>
            <a:solidFill>
              <a:srgbClr val="996633"/>
            </a:solidFill>
            <a:ln w="9525">
              <a:solidFill>
                <a:schemeClr val="tx1"/>
              </a:solidFill>
              <a:miter lim="800000"/>
              <a:headEnd/>
              <a:tailEnd/>
            </a:ln>
          </p:spPr>
          <p:txBody>
            <a:bodyPr wrap="none" anchor="ctr"/>
            <a:lstStyle/>
            <a:p>
              <a:endParaRPr lang="en-IN"/>
            </a:p>
          </p:txBody>
        </p:sp>
        <p:sp>
          <p:nvSpPr>
            <p:cNvPr id="95247" name="Oval 22"/>
            <p:cNvSpPr>
              <a:spLocks noChangeArrowheads="1"/>
            </p:cNvSpPr>
            <p:nvPr/>
          </p:nvSpPr>
          <p:spPr bwMode="auto">
            <a:xfrm rot="1042934">
              <a:off x="5376" y="3264"/>
              <a:ext cx="288" cy="384"/>
            </a:xfrm>
            <a:prstGeom prst="ellipse">
              <a:avLst/>
            </a:prstGeom>
            <a:solidFill>
              <a:srgbClr val="996633"/>
            </a:solidFill>
            <a:ln w="9525">
              <a:solidFill>
                <a:schemeClr val="tx1"/>
              </a:solidFill>
              <a:miter lim="800000"/>
              <a:headEnd/>
              <a:tailEnd/>
            </a:ln>
          </p:spPr>
          <p:txBody>
            <a:bodyPr wrap="none" anchor="ctr"/>
            <a:lstStyle/>
            <a:p>
              <a:endParaRPr lang="en-IN"/>
            </a:p>
          </p:txBody>
        </p:sp>
      </p:grpSp>
    </p:spTree>
    <p:extLst>
      <p:ext uri="{BB962C8B-B14F-4D97-AF65-F5344CB8AC3E}">
        <p14:creationId xmlns:p14="http://schemas.microsoft.com/office/powerpoint/2010/main" xmlns="" val="15680204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9" presetClass="entr" presetSubtype="0" fill="hold" grpId="0" nodeType="afterEffect">
                                  <p:stCondLst>
                                    <p:cond delay="3000"/>
                                  </p:stCondLst>
                                  <p:childTnLst>
                                    <p:set>
                                      <p:cBhvr>
                                        <p:cTn id="9" dur="1" fill="hold">
                                          <p:stCondLst>
                                            <p:cond delay="0"/>
                                          </p:stCondLst>
                                        </p:cTn>
                                        <p:tgtEl>
                                          <p:spTgt spid="109580"/>
                                        </p:tgtEl>
                                        <p:attrNameLst>
                                          <p:attrName>style.visibility</p:attrName>
                                        </p:attrNameLst>
                                      </p:cBhvr>
                                      <p:to>
                                        <p:strVal val="visible"/>
                                      </p:to>
                                    </p:set>
                                    <p:animEffect transition="in" filter="dissolve">
                                      <p:cBhvr>
                                        <p:cTn id="10" dur="500"/>
                                        <p:tgtEl>
                                          <p:spTgt spid="109580"/>
                                        </p:tgtEl>
                                      </p:cBhvr>
                                    </p:animEffect>
                                  </p:childTnLst>
                                </p:cTn>
                              </p:par>
                            </p:childTnLst>
                          </p:cTn>
                        </p:par>
                        <p:par>
                          <p:cTn id="11" fill="hold" nodeType="afterGroup">
                            <p:stCondLst>
                              <p:cond delay="4000"/>
                            </p:stCondLst>
                            <p:childTnLst>
                              <p:par>
                                <p:cTn id="12" presetID="9" presetClass="entr" presetSubtype="0" fill="hold" grpId="0" nodeType="afterEffect">
                                  <p:stCondLst>
                                    <p:cond delay="2000"/>
                                  </p:stCondLst>
                                  <p:childTnLst>
                                    <p:set>
                                      <p:cBhvr>
                                        <p:cTn id="13" dur="1" fill="hold">
                                          <p:stCondLst>
                                            <p:cond delay="0"/>
                                          </p:stCondLst>
                                        </p:cTn>
                                        <p:tgtEl>
                                          <p:spTgt spid="109582"/>
                                        </p:tgtEl>
                                        <p:attrNameLst>
                                          <p:attrName>style.visibility</p:attrName>
                                        </p:attrNameLst>
                                      </p:cBhvr>
                                      <p:to>
                                        <p:strVal val="visible"/>
                                      </p:to>
                                    </p:set>
                                    <p:animEffect transition="in" filter="dissolve">
                                      <p:cBhvr>
                                        <p:cTn id="14" dur="500"/>
                                        <p:tgtEl>
                                          <p:spTgt spid="109582"/>
                                        </p:tgtEl>
                                      </p:cBhvr>
                                    </p:animEffect>
                                  </p:childTnLst>
                                </p:cTn>
                              </p:par>
                            </p:childTnLst>
                          </p:cTn>
                        </p:par>
                        <p:par>
                          <p:cTn id="15" fill="hold" nodeType="afterGroup">
                            <p:stCondLst>
                              <p:cond delay="6500"/>
                            </p:stCondLst>
                            <p:childTnLst>
                              <p:par>
                                <p:cTn id="16" presetID="9" presetClass="entr" presetSubtype="0" fill="hold" grpId="0" nodeType="afterEffect">
                                  <p:stCondLst>
                                    <p:cond delay="3000"/>
                                  </p:stCondLst>
                                  <p:childTnLst>
                                    <p:set>
                                      <p:cBhvr>
                                        <p:cTn id="17" dur="1" fill="hold">
                                          <p:stCondLst>
                                            <p:cond delay="0"/>
                                          </p:stCondLst>
                                        </p:cTn>
                                        <p:tgtEl>
                                          <p:spTgt spid="109581"/>
                                        </p:tgtEl>
                                        <p:attrNameLst>
                                          <p:attrName>style.visibility</p:attrName>
                                        </p:attrNameLst>
                                      </p:cBhvr>
                                      <p:to>
                                        <p:strVal val="visible"/>
                                      </p:to>
                                    </p:set>
                                    <p:animEffect transition="in" filter="dissolve">
                                      <p:cBhvr>
                                        <p:cTn id="18" dur="500"/>
                                        <p:tgtEl>
                                          <p:spTgt spid="109581"/>
                                        </p:tgtEl>
                                      </p:cBhvr>
                                    </p:animEffect>
                                  </p:childTnLst>
                                </p:cTn>
                              </p:par>
                            </p:childTnLst>
                          </p:cTn>
                        </p:par>
                        <p:par>
                          <p:cTn id="19" fill="hold" nodeType="afterGroup">
                            <p:stCondLst>
                              <p:cond delay="10000"/>
                            </p:stCondLst>
                            <p:childTnLst>
                              <p:par>
                                <p:cTn id="20" presetID="9" presetClass="entr" presetSubtype="0" fill="hold" nodeType="afterEffect">
                                  <p:stCondLst>
                                    <p:cond delay="400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0" grpId="0" animBg="1"/>
      <p:bldP spid="109581" grpId="0" autoUpdateAnimBg="0"/>
      <p:bldP spid="10958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57200" y="504825"/>
            <a:ext cx="8229600" cy="685800"/>
          </a:xfrm>
        </p:spPr>
        <p:txBody>
          <a:bodyPr>
            <a:normAutofit fontScale="90000"/>
          </a:bodyPr>
          <a:lstStyle/>
          <a:p>
            <a:pPr eaLnBrk="1" hangingPunct="1"/>
            <a:r>
              <a:rPr lang="en-US" smtClean="0"/>
              <a:t>Field C</a:t>
            </a:r>
            <a:r>
              <a:rPr lang="en-AU" smtClean="0"/>
              <a:t>o</a:t>
            </a:r>
            <a:r>
              <a:rPr lang="en-US" smtClean="0"/>
              <a:t>mpaction</a:t>
            </a:r>
            <a:endParaRPr lang="en-AU" smtClean="0"/>
          </a:p>
        </p:txBody>
      </p:sp>
      <p:sp>
        <p:nvSpPr>
          <p:cNvPr id="96259" name="Rectangle 3"/>
          <p:cNvSpPr>
            <a:spLocks noGrp="1" noChangeArrowheads="1"/>
          </p:cNvSpPr>
          <p:nvPr>
            <p:ph type="body" idx="1"/>
          </p:nvPr>
        </p:nvSpPr>
        <p:spPr>
          <a:xfrm>
            <a:off x="304800" y="2971800"/>
            <a:ext cx="6400800" cy="533400"/>
          </a:xfrm>
        </p:spPr>
        <p:txBody>
          <a:bodyPr>
            <a:normAutofit lnSpcReduction="10000"/>
          </a:bodyPr>
          <a:lstStyle/>
          <a:p>
            <a:pPr eaLnBrk="1" hangingPunct="1"/>
            <a:r>
              <a:rPr lang="en-US" smtClean="0">
                <a:solidFill>
                  <a:srgbClr val="FF3300"/>
                </a:solidFill>
              </a:rPr>
              <a:t>Pneumatic rubber tired roller</a:t>
            </a:r>
            <a:endParaRPr lang="en-AU" smtClean="0">
              <a:solidFill>
                <a:srgbClr val="FF3300"/>
              </a:solidFill>
            </a:endParaRPr>
          </a:p>
        </p:txBody>
      </p:sp>
      <p:sp>
        <p:nvSpPr>
          <p:cNvPr id="123908" name="Text Box 4"/>
          <p:cNvSpPr txBox="1">
            <a:spLocks noChangeArrowheads="1"/>
          </p:cNvSpPr>
          <p:nvPr/>
        </p:nvSpPr>
        <p:spPr bwMode="auto">
          <a:xfrm>
            <a:off x="317500" y="1122363"/>
            <a:ext cx="5872163"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800">
                <a:solidFill>
                  <a:srgbClr val="FF3300"/>
                </a:solidFill>
              </a:rPr>
              <a:t>Different types of rollers (clockwise from right):</a:t>
            </a:r>
            <a:endParaRPr lang="en-AU" sz="2800">
              <a:solidFill>
                <a:srgbClr val="FF3300"/>
              </a:solidFill>
            </a:endParaRPr>
          </a:p>
        </p:txBody>
      </p:sp>
      <p:sp>
        <p:nvSpPr>
          <p:cNvPr id="123909" name="Rectangle 5"/>
          <p:cNvSpPr>
            <a:spLocks noChangeArrowheads="1"/>
          </p:cNvSpPr>
          <p:nvPr/>
        </p:nvSpPr>
        <p:spPr bwMode="auto">
          <a:xfrm>
            <a:off x="457200" y="2590800"/>
            <a:ext cx="3306763" cy="642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bg1"/>
              </a:buClr>
              <a:buSzPct val="80000"/>
              <a:buFont typeface="Wingdings" pitchFamily="2" charset="2"/>
              <a:buChar char="Ø"/>
            </a:pPr>
            <a:r>
              <a:rPr lang="en-US" sz="3200">
                <a:solidFill>
                  <a:srgbClr val="FF0000"/>
                </a:solidFill>
                <a:latin typeface="Arial Narrow" pitchFamily="34" charset="0"/>
              </a:rPr>
              <a:t>Vibratory roller</a:t>
            </a:r>
            <a:endParaRPr lang="en-AU" sz="3200">
              <a:solidFill>
                <a:srgbClr val="FF0000"/>
              </a:solidFill>
              <a:latin typeface="Arial Narrow" pitchFamily="34" charset="0"/>
            </a:endParaRPr>
          </a:p>
        </p:txBody>
      </p:sp>
      <p:pic>
        <p:nvPicPr>
          <p:cNvPr id="123910" name="Picture 6" descr="comproller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39000" y="1487488"/>
            <a:ext cx="1905000" cy="139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911" name="Picture 7" descr="vibratplt"/>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315200" y="2998788"/>
            <a:ext cx="1828800" cy="3859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912" name="Picture 8" descr="511Lot1-FinalRolli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692525" y="4200525"/>
            <a:ext cx="3511550" cy="265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13" name="Rectangle 9"/>
          <p:cNvSpPr>
            <a:spLocks noChangeArrowheads="1"/>
          </p:cNvSpPr>
          <p:nvPr/>
        </p:nvSpPr>
        <p:spPr bwMode="auto">
          <a:xfrm>
            <a:off x="284163" y="2098675"/>
            <a:ext cx="4535487"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bg1"/>
              </a:buClr>
              <a:buSzPct val="80000"/>
              <a:buFont typeface="Wingdings" pitchFamily="2" charset="2"/>
              <a:buChar char="Ø"/>
            </a:pPr>
            <a:r>
              <a:rPr lang="en-US" sz="3200">
                <a:solidFill>
                  <a:srgbClr val="FF0000"/>
                </a:solidFill>
                <a:latin typeface="Arial Narrow" pitchFamily="34" charset="0"/>
              </a:rPr>
              <a:t>Smooth-wheel roller</a:t>
            </a:r>
            <a:endParaRPr lang="en-AU" sz="3200">
              <a:solidFill>
                <a:srgbClr val="FF0000"/>
              </a:solidFill>
              <a:latin typeface="Arial Narrow" pitchFamily="34" charset="0"/>
            </a:endParaRPr>
          </a:p>
        </p:txBody>
      </p:sp>
      <p:sp>
        <p:nvSpPr>
          <p:cNvPr id="123914" name="Rectangle 10"/>
          <p:cNvSpPr>
            <a:spLocks noChangeArrowheads="1"/>
          </p:cNvSpPr>
          <p:nvPr/>
        </p:nvSpPr>
        <p:spPr bwMode="auto">
          <a:xfrm>
            <a:off x="228600" y="3581400"/>
            <a:ext cx="3335338" cy="642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bg1"/>
              </a:buClr>
              <a:buSzPct val="80000"/>
              <a:buFont typeface="Wingdings" pitchFamily="2" charset="2"/>
              <a:buChar char="Ø"/>
            </a:pPr>
            <a:r>
              <a:rPr lang="en-US" sz="3200">
                <a:solidFill>
                  <a:srgbClr val="FF3300"/>
                </a:solidFill>
                <a:latin typeface="Arial Narrow" pitchFamily="34" charset="0"/>
              </a:rPr>
              <a:t>Sheepsfoot roller</a:t>
            </a:r>
            <a:endParaRPr lang="en-AU" sz="3200">
              <a:solidFill>
                <a:srgbClr val="FF3300"/>
              </a:solidFill>
              <a:latin typeface="Arial Narrow" pitchFamily="34" charset="0"/>
            </a:endParaRPr>
          </a:p>
        </p:txBody>
      </p:sp>
      <p:pic>
        <p:nvPicPr>
          <p:cNvPr id="123915" name="Picture 11" descr="sheeprolle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0" y="4529138"/>
            <a:ext cx="3275013" cy="2328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546863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123908"/>
                                        </p:tgtEl>
                                        <p:attrNameLst>
                                          <p:attrName>style.visibility</p:attrName>
                                        </p:attrNameLst>
                                      </p:cBhvr>
                                      <p:to>
                                        <p:strVal val="visible"/>
                                      </p:to>
                                    </p:set>
                                    <p:animEffect transition="in" filter="dissolve">
                                      <p:cBhvr>
                                        <p:cTn id="7" dur="500"/>
                                        <p:tgtEl>
                                          <p:spTgt spid="123908"/>
                                        </p:tgtEl>
                                      </p:cBhvr>
                                    </p:animEffect>
                                  </p:childTnLst>
                                </p:cTn>
                              </p:par>
                            </p:childTnLst>
                          </p:cTn>
                        </p:par>
                        <p:par>
                          <p:cTn id="8" fill="hold" nodeType="afterGroup">
                            <p:stCondLst>
                              <p:cond delay="2500"/>
                            </p:stCondLst>
                            <p:childTnLst>
                              <p:par>
                                <p:cTn id="9" presetID="9" presetClass="entr" presetSubtype="0" fill="hold" grpId="0" nodeType="afterEffect">
                                  <p:stCondLst>
                                    <p:cond delay="3000"/>
                                  </p:stCondLst>
                                  <p:childTnLst>
                                    <p:set>
                                      <p:cBhvr>
                                        <p:cTn id="10" dur="1" fill="hold">
                                          <p:stCondLst>
                                            <p:cond delay="0"/>
                                          </p:stCondLst>
                                        </p:cTn>
                                        <p:tgtEl>
                                          <p:spTgt spid="123913"/>
                                        </p:tgtEl>
                                        <p:attrNameLst>
                                          <p:attrName>style.visibility</p:attrName>
                                        </p:attrNameLst>
                                      </p:cBhvr>
                                      <p:to>
                                        <p:strVal val="visible"/>
                                      </p:to>
                                    </p:set>
                                    <p:animEffect transition="in" filter="dissolve">
                                      <p:cBhvr>
                                        <p:cTn id="11" dur="500"/>
                                        <p:tgtEl>
                                          <p:spTgt spid="123913"/>
                                        </p:tgtEl>
                                      </p:cBhvr>
                                    </p:animEffect>
                                  </p:childTnLst>
                                </p:cTn>
                              </p:par>
                            </p:childTnLst>
                          </p:cTn>
                        </p:par>
                        <p:par>
                          <p:cTn id="12" fill="hold" nodeType="afterGroup">
                            <p:stCondLst>
                              <p:cond delay="6000"/>
                            </p:stCondLst>
                            <p:childTnLst>
                              <p:par>
                                <p:cTn id="13" presetID="9" presetClass="entr" presetSubtype="0" fill="hold" nodeType="afterEffect">
                                  <p:stCondLst>
                                    <p:cond delay="3000"/>
                                  </p:stCondLst>
                                  <p:childTnLst>
                                    <p:set>
                                      <p:cBhvr>
                                        <p:cTn id="14" dur="1" fill="hold">
                                          <p:stCondLst>
                                            <p:cond delay="0"/>
                                          </p:stCondLst>
                                        </p:cTn>
                                        <p:tgtEl>
                                          <p:spTgt spid="123910"/>
                                        </p:tgtEl>
                                        <p:attrNameLst>
                                          <p:attrName>style.visibility</p:attrName>
                                        </p:attrNameLst>
                                      </p:cBhvr>
                                      <p:to>
                                        <p:strVal val="visible"/>
                                      </p:to>
                                    </p:set>
                                    <p:animEffect transition="in" filter="dissolve">
                                      <p:cBhvr>
                                        <p:cTn id="15" dur="500"/>
                                        <p:tgtEl>
                                          <p:spTgt spid="123910"/>
                                        </p:tgtEl>
                                      </p:cBhvr>
                                    </p:animEffect>
                                  </p:childTnLst>
                                </p:cTn>
                              </p:par>
                            </p:childTnLst>
                          </p:cTn>
                        </p:par>
                        <p:par>
                          <p:cTn id="16" fill="hold" nodeType="afterGroup">
                            <p:stCondLst>
                              <p:cond delay="9500"/>
                            </p:stCondLst>
                            <p:childTnLst>
                              <p:par>
                                <p:cTn id="17" presetID="9" presetClass="entr" presetSubtype="0" fill="hold" grpId="0" nodeType="afterEffect">
                                  <p:stCondLst>
                                    <p:cond delay="2000"/>
                                  </p:stCondLst>
                                  <p:childTnLst>
                                    <p:set>
                                      <p:cBhvr>
                                        <p:cTn id="18" dur="1" fill="hold">
                                          <p:stCondLst>
                                            <p:cond delay="0"/>
                                          </p:stCondLst>
                                        </p:cTn>
                                        <p:tgtEl>
                                          <p:spTgt spid="123909"/>
                                        </p:tgtEl>
                                        <p:attrNameLst>
                                          <p:attrName>style.visibility</p:attrName>
                                        </p:attrNameLst>
                                      </p:cBhvr>
                                      <p:to>
                                        <p:strVal val="visible"/>
                                      </p:to>
                                    </p:set>
                                    <p:animEffect transition="in" filter="dissolve">
                                      <p:cBhvr>
                                        <p:cTn id="19" dur="500"/>
                                        <p:tgtEl>
                                          <p:spTgt spid="123909"/>
                                        </p:tgtEl>
                                      </p:cBhvr>
                                    </p:animEffect>
                                  </p:childTnLst>
                                </p:cTn>
                              </p:par>
                            </p:childTnLst>
                          </p:cTn>
                        </p:par>
                        <p:par>
                          <p:cTn id="20" fill="hold" nodeType="afterGroup">
                            <p:stCondLst>
                              <p:cond delay="12000"/>
                            </p:stCondLst>
                            <p:childTnLst>
                              <p:par>
                                <p:cTn id="21" presetID="9" presetClass="entr" presetSubtype="0" fill="hold" nodeType="afterEffect">
                                  <p:stCondLst>
                                    <p:cond delay="3000"/>
                                  </p:stCondLst>
                                  <p:childTnLst>
                                    <p:set>
                                      <p:cBhvr>
                                        <p:cTn id="22" dur="1" fill="hold">
                                          <p:stCondLst>
                                            <p:cond delay="0"/>
                                          </p:stCondLst>
                                        </p:cTn>
                                        <p:tgtEl>
                                          <p:spTgt spid="123911"/>
                                        </p:tgtEl>
                                        <p:attrNameLst>
                                          <p:attrName>style.visibility</p:attrName>
                                        </p:attrNameLst>
                                      </p:cBhvr>
                                      <p:to>
                                        <p:strVal val="visible"/>
                                      </p:to>
                                    </p:set>
                                    <p:animEffect transition="in" filter="dissolve">
                                      <p:cBhvr>
                                        <p:cTn id="23" dur="500"/>
                                        <p:tgtEl>
                                          <p:spTgt spid="123911"/>
                                        </p:tgtEl>
                                      </p:cBhvr>
                                    </p:animEffect>
                                  </p:childTnLst>
                                </p:cTn>
                              </p:par>
                            </p:childTnLst>
                          </p:cTn>
                        </p:par>
                        <p:par>
                          <p:cTn id="24" fill="hold" nodeType="afterGroup">
                            <p:stCondLst>
                              <p:cond delay="15500"/>
                            </p:stCondLst>
                            <p:childTnLst>
                              <p:par>
                                <p:cTn id="25" presetID="9" presetClass="entr" presetSubtype="0" fill="hold" nodeType="afterEffect">
                                  <p:stCondLst>
                                    <p:cond delay="2000"/>
                                  </p:stCondLst>
                                  <p:childTnLst>
                                    <p:set>
                                      <p:cBhvr>
                                        <p:cTn id="26" dur="1" fill="hold">
                                          <p:stCondLst>
                                            <p:cond delay="0"/>
                                          </p:stCondLst>
                                        </p:cTn>
                                        <p:tgtEl>
                                          <p:spTgt spid="123912"/>
                                        </p:tgtEl>
                                        <p:attrNameLst>
                                          <p:attrName>style.visibility</p:attrName>
                                        </p:attrNameLst>
                                      </p:cBhvr>
                                      <p:to>
                                        <p:strVal val="visible"/>
                                      </p:to>
                                    </p:set>
                                    <p:animEffect transition="in" filter="dissolve">
                                      <p:cBhvr>
                                        <p:cTn id="27" dur="500"/>
                                        <p:tgtEl>
                                          <p:spTgt spid="123912"/>
                                        </p:tgtEl>
                                      </p:cBhvr>
                                    </p:animEffect>
                                  </p:childTnLst>
                                </p:cTn>
                              </p:par>
                            </p:childTnLst>
                          </p:cTn>
                        </p:par>
                        <p:par>
                          <p:cTn id="28" fill="hold" nodeType="afterGroup">
                            <p:stCondLst>
                              <p:cond delay="18000"/>
                            </p:stCondLst>
                            <p:childTnLst>
                              <p:par>
                                <p:cTn id="29" presetID="9" presetClass="entr" presetSubtype="0" fill="hold" grpId="0" nodeType="afterEffect">
                                  <p:stCondLst>
                                    <p:cond delay="2000"/>
                                  </p:stCondLst>
                                  <p:childTnLst>
                                    <p:set>
                                      <p:cBhvr>
                                        <p:cTn id="30" dur="1" fill="hold">
                                          <p:stCondLst>
                                            <p:cond delay="0"/>
                                          </p:stCondLst>
                                        </p:cTn>
                                        <p:tgtEl>
                                          <p:spTgt spid="123914"/>
                                        </p:tgtEl>
                                        <p:attrNameLst>
                                          <p:attrName>style.visibility</p:attrName>
                                        </p:attrNameLst>
                                      </p:cBhvr>
                                      <p:to>
                                        <p:strVal val="visible"/>
                                      </p:to>
                                    </p:set>
                                    <p:animEffect transition="in" filter="dissolve">
                                      <p:cBhvr>
                                        <p:cTn id="31" dur="500"/>
                                        <p:tgtEl>
                                          <p:spTgt spid="123914"/>
                                        </p:tgtEl>
                                      </p:cBhvr>
                                    </p:animEffect>
                                  </p:childTnLst>
                                </p:cTn>
                              </p:par>
                            </p:childTnLst>
                          </p:cTn>
                        </p:par>
                        <p:par>
                          <p:cTn id="32" fill="hold" nodeType="afterGroup">
                            <p:stCondLst>
                              <p:cond delay="20500"/>
                            </p:stCondLst>
                            <p:childTnLst>
                              <p:par>
                                <p:cTn id="33" presetID="9" presetClass="entr" presetSubtype="0" fill="hold" nodeType="afterEffect">
                                  <p:stCondLst>
                                    <p:cond delay="2000"/>
                                  </p:stCondLst>
                                  <p:childTnLst>
                                    <p:set>
                                      <p:cBhvr>
                                        <p:cTn id="34" dur="1" fill="hold">
                                          <p:stCondLst>
                                            <p:cond delay="0"/>
                                          </p:stCondLst>
                                        </p:cTn>
                                        <p:tgtEl>
                                          <p:spTgt spid="123915"/>
                                        </p:tgtEl>
                                        <p:attrNameLst>
                                          <p:attrName>style.visibility</p:attrName>
                                        </p:attrNameLst>
                                      </p:cBhvr>
                                      <p:to>
                                        <p:strVal val="visible"/>
                                      </p:to>
                                    </p:set>
                                    <p:animEffect transition="in" filter="dissolve">
                                      <p:cBhvr>
                                        <p:cTn id="35" dur="500"/>
                                        <p:tgtEl>
                                          <p:spTgt spid="123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utoUpdateAnimBg="0"/>
      <p:bldP spid="123909" grpId="0" autoUpdateAnimBg="0"/>
      <p:bldP spid="123913" grpId="0" autoUpdateAnimBg="0"/>
      <p:bldP spid="12391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smtClean="0"/>
              <a:t>Field Compaction</a:t>
            </a:r>
            <a:endParaRPr lang="en-AU" smtClean="0"/>
          </a:p>
        </p:txBody>
      </p:sp>
      <p:sp>
        <p:nvSpPr>
          <p:cNvPr id="125955" name="Rectangle 3"/>
          <p:cNvSpPr>
            <a:spLocks noChangeArrowheads="1"/>
          </p:cNvSpPr>
          <p:nvPr/>
        </p:nvSpPr>
        <p:spPr bwMode="auto">
          <a:xfrm>
            <a:off x="735013" y="5473700"/>
            <a:ext cx="7966075" cy="850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1"/>
              </a:buClr>
              <a:buSzPct val="80000"/>
              <a:buFont typeface="Wingdings" pitchFamily="2" charset="2"/>
              <a:buNone/>
            </a:pPr>
            <a:r>
              <a:rPr lang="en-US" sz="2400">
                <a:solidFill>
                  <a:schemeClr val="folHlink"/>
                </a:solidFill>
                <a:latin typeface="Tahoma" pitchFamily="34" charset="0"/>
              </a:rPr>
              <a:t>Compacts effectively only to 200-300 mm; therefore, place the soil in shallow layers (lifts)</a:t>
            </a:r>
            <a:endParaRPr lang="en-AU" sz="2400">
              <a:solidFill>
                <a:schemeClr val="folHlink"/>
              </a:solidFill>
              <a:latin typeface="Tahoma" pitchFamily="34" charset="0"/>
            </a:endParaRPr>
          </a:p>
        </p:txBody>
      </p:sp>
      <p:sp>
        <p:nvSpPr>
          <p:cNvPr id="97284" name="Text Box 4"/>
          <p:cNvSpPr txBox="1">
            <a:spLocks noChangeArrowheads="1"/>
          </p:cNvSpPr>
          <p:nvPr/>
        </p:nvSpPr>
        <p:spPr bwMode="auto">
          <a:xfrm>
            <a:off x="250825" y="1303338"/>
            <a:ext cx="577215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800" b="1" u="sng">
                <a:solidFill>
                  <a:srgbClr val="FFFF00"/>
                </a:solidFill>
                <a:latin typeface="Tahoma" pitchFamily="34" charset="0"/>
              </a:rPr>
              <a:t>Smooth Wheeled Roller</a:t>
            </a:r>
            <a:endParaRPr lang="en-AU" sz="2800" b="1" u="sng">
              <a:solidFill>
                <a:srgbClr val="FFFF00"/>
              </a:solidFill>
              <a:latin typeface="Tahoma" pitchFamily="34" charset="0"/>
            </a:endParaRPr>
          </a:p>
        </p:txBody>
      </p:sp>
      <p:pic>
        <p:nvPicPr>
          <p:cNvPr id="97285" name="Picture 5" descr="smoothwheel"/>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51100" y="1990725"/>
            <a:ext cx="5122863" cy="347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354292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3000"/>
                                  </p:stCondLst>
                                  <p:childTnLst>
                                    <p:set>
                                      <p:cBhvr>
                                        <p:cTn id="6" dur="1" fill="hold">
                                          <p:stCondLst>
                                            <p:cond delay="0"/>
                                          </p:stCondLst>
                                        </p:cTn>
                                        <p:tgtEl>
                                          <p:spTgt spid="125955"/>
                                        </p:tgtEl>
                                        <p:attrNameLst>
                                          <p:attrName>style.visibility</p:attrName>
                                        </p:attrNameLst>
                                      </p:cBhvr>
                                      <p:to>
                                        <p:strVal val="visible"/>
                                      </p:to>
                                    </p:set>
                                    <p:animEffect transition="in" filter="dissolve">
                                      <p:cBhvr>
                                        <p:cTn id="7" dur="500"/>
                                        <p:tgtEl>
                                          <p:spTgt spid="125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smtClean="0"/>
              <a:t>Field Compaction</a:t>
            </a:r>
            <a:endParaRPr lang="en-AU" smtClean="0"/>
          </a:p>
        </p:txBody>
      </p:sp>
      <p:pic>
        <p:nvPicPr>
          <p:cNvPr id="98307" name="Picture 3" descr="sheepsfoo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1938" y="1982788"/>
            <a:ext cx="5180012" cy="251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308" name="Picture 4" descr="sheep2"/>
          <p:cNvPicPr>
            <a:picLocks noChangeAspect="1" noChangeArrowheads="1"/>
          </p:cNvPicPr>
          <p:nvPr/>
        </p:nvPicPr>
        <p:blipFill>
          <a:blip r:embed="rId4" cstate="print">
            <a:extLst>
              <a:ext uri="{28A0092B-C50C-407E-A947-70E740481C1C}">
                <a14:useLocalDpi xmlns:a14="http://schemas.microsoft.com/office/drawing/2010/main" xmlns="" val="0"/>
              </a:ext>
            </a:extLst>
          </a:blip>
          <a:srcRect l="27708"/>
          <a:stretch>
            <a:fillRect/>
          </a:stretch>
        </p:blipFill>
        <p:spPr bwMode="auto">
          <a:xfrm>
            <a:off x="5727700" y="1252538"/>
            <a:ext cx="3294063" cy="318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0053" name="Rectangle 5"/>
          <p:cNvSpPr>
            <a:spLocks noChangeArrowheads="1"/>
          </p:cNvSpPr>
          <p:nvPr/>
        </p:nvSpPr>
        <p:spPr bwMode="auto">
          <a:xfrm>
            <a:off x="342900" y="4719638"/>
            <a:ext cx="8801100" cy="642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bg1"/>
              </a:buClr>
              <a:buSzPct val="80000"/>
              <a:buFont typeface="Wingdings" pitchFamily="2" charset="2"/>
              <a:buChar char="Ø"/>
            </a:pPr>
            <a:r>
              <a:rPr lang="en-US" sz="3200">
                <a:solidFill>
                  <a:schemeClr val="folHlink"/>
                </a:solidFill>
                <a:latin typeface="Arial Narrow" pitchFamily="34" charset="0"/>
              </a:rPr>
              <a:t>Provides kneading action; “walks out” after compaction</a:t>
            </a:r>
            <a:endParaRPr lang="en-AU" sz="3200">
              <a:solidFill>
                <a:schemeClr val="folHlink"/>
              </a:solidFill>
              <a:latin typeface="Arial Narrow" pitchFamily="34" charset="0"/>
            </a:endParaRPr>
          </a:p>
        </p:txBody>
      </p:sp>
      <p:sp>
        <p:nvSpPr>
          <p:cNvPr id="98310" name="Text Box 6"/>
          <p:cNvSpPr txBox="1">
            <a:spLocks noChangeArrowheads="1"/>
          </p:cNvSpPr>
          <p:nvPr/>
        </p:nvSpPr>
        <p:spPr bwMode="auto">
          <a:xfrm>
            <a:off x="250825" y="1303338"/>
            <a:ext cx="360045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800" b="1" u="sng">
                <a:solidFill>
                  <a:srgbClr val="FFFF00"/>
                </a:solidFill>
                <a:latin typeface="Tahoma" pitchFamily="34" charset="0"/>
              </a:rPr>
              <a:t>Sheepsfoot Roller</a:t>
            </a:r>
            <a:endParaRPr lang="en-AU" sz="2800" b="1" u="sng">
              <a:solidFill>
                <a:srgbClr val="FFFF00"/>
              </a:solidFill>
              <a:latin typeface="Tahoma" pitchFamily="34" charset="0"/>
            </a:endParaRPr>
          </a:p>
        </p:txBody>
      </p:sp>
      <p:sp>
        <p:nvSpPr>
          <p:cNvPr id="130055" name="Rectangle 7"/>
          <p:cNvSpPr>
            <a:spLocks noChangeArrowheads="1"/>
          </p:cNvSpPr>
          <p:nvPr/>
        </p:nvSpPr>
        <p:spPr bwMode="auto">
          <a:xfrm>
            <a:off x="298450" y="5495925"/>
            <a:ext cx="4149725" cy="642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bg1"/>
              </a:buClr>
              <a:buSzPct val="80000"/>
              <a:buFont typeface="Wingdings" pitchFamily="2" charset="2"/>
              <a:buChar char="Ø"/>
            </a:pPr>
            <a:r>
              <a:rPr lang="en-US" sz="3200">
                <a:solidFill>
                  <a:schemeClr val="folHlink"/>
                </a:solidFill>
                <a:latin typeface="Arial Narrow" pitchFamily="34" charset="0"/>
              </a:rPr>
              <a:t>Very effective on clays</a:t>
            </a:r>
            <a:endParaRPr lang="en-AU" sz="3200">
              <a:solidFill>
                <a:schemeClr val="folHlink"/>
              </a:solidFill>
              <a:latin typeface="Arial Narrow" pitchFamily="34" charset="0"/>
            </a:endParaRPr>
          </a:p>
        </p:txBody>
      </p:sp>
    </p:spTree>
    <p:extLst>
      <p:ext uri="{BB962C8B-B14F-4D97-AF65-F5344CB8AC3E}">
        <p14:creationId xmlns:p14="http://schemas.microsoft.com/office/powerpoint/2010/main" xmlns="" val="1552264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130053"/>
                                        </p:tgtEl>
                                        <p:attrNameLst>
                                          <p:attrName>style.visibility</p:attrName>
                                        </p:attrNameLst>
                                      </p:cBhvr>
                                      <p:to>
                                        <p:strVal val="visible"/>
                                      </p:to>
                                    </p:set>
                                    <p:animEffect transition="in" filter="dissolve">
                                      <p:cBhvr>
                                        <p:cTn id="7" dur="500"/>
                                        <p:tgtEl>
                                          <p:spTgt spid="130053"/>
                                        </p:tgtEl>
                                      </p:cBhvr>
                                    </p:animEffect>
                                  </p:childTnLst>
                                </p:cTn>
                              </p:par>
                            </p:childTnLst>
                          </p:cTn>
                        </p:par>
                        <p:par>
                          <p:cTn id="8" fill="hold" nodeType="afterGroup">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130055"/>
                                        </p:tgtEl>
                                        <p:attrNameLst>
                                          <p:attrName>style.visibility</p:attrName>
                                        </p:attrNameLst>
                                      </p:cBhvr>
                                      <p:to>
                                        <p:strVal val="visible"/>
                                      </p:to>
                                    </p:set>
                                    <p:animEffect transition="in" filter="dissolve">
                                      <p:cBhvr>
                                        <p:cTn id="11" dur="500"/>
                                        <p:tgtEl>
                                          <p:spTgt spid="130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3" grpId="0" autoUpdateAnimBg="0"/>
      <p:bldP spid="13005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smtClean="0"/>
              <a:t>Field Compaction</a:t>
            </a:r>
            <a:endParaRPr lang="en-AU" smtClean="0"/>
          </a:p>
        </p:txBody>
      </p:sp>
      <p:sp>
        <p:nvSpPr>
          <p:cNvPr id="132099" name="Rectangle 3"/>
          <p:cNvSpPr>
            <a:spLocks noChangeArrowheads="1"/>
          </p:cNvSpPr>
          <p:nvPr/>
        </p:nvSpPr>
        <p:spPr bwMode="auto">
          <a:xfrm>
            <a:off x="538163" y="5849938"/>
            <a:ext cx="8148637" cy="642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bg1"/>
              </a:buClr>
              <a:buSzPct val="80000"/>
              <a:buFont typeface="Wingdings" pitchFamily="2" charset="2"/>
              <a:buChar char="Ø"/>
            </a:pPr>
            <a:r>
              <a:rPr lang="en-US" sz="3200">
                <a:solidFill>
                  <a:schemeClr val="folHlink"/>
                </a:solidFill>
                <a:latin typeface="Arial Narrow" pitchFamily="34" charset="0"/>
              </a:rPr>
              <a:t>Provides deeper (2-3m) compaction. e.g., air field</a:t>
            </a:r>
            <a:endParaRPr lang="en-AU" sz="3200">
              <a:solidFill>
                <a:schemeClr val="folHlink"/>
              </a:solidFill>
              <a:latin typeface="Arial Narrow" pitchFamily="34" charset="0"/>
            </a:endParaRPr>
          </a:p>
        </p:txBody>
      </p:sp>
      <p:sp>
        <p:nvSpPr>
          <p:cNvPr id="99332" name="Text Box 4"/>
          <p:cNvSpPr txBox="1">
            <a:spLocks noChangeArrowheads="1"/>
          </p:cNvSpPr>
          <p:nvPr/>
        </p:nvSpPr>
        <p:spPr bwMode="auto">
          <a:xfrm>
            <a:off x="250825" y="1303338"/>
            <a:ext cx="360045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800" b="1" u="sng">
                <a:solidFill>
                  <a:srgbClr val="FFFF00"/>
                </a:solidFill>
                <a:latin typeface="Tahoma" pitchFamily="34" charset="0"/>
              </a:rPr>
              <a:t>Impact Roller</a:t>
            </a:r>
            <a:endParaRPr lang="en-AU" sz="2800" b="1" u="sng">
              <a:solidFill>
                <a:srgbClr val="FFFF00"/>
              </a:solidFill>
              <a:latin typeface="Tahoma" pitchFamily="34" charset="0"/>
            </a:endParaRPr>
          </a:p>
        </p:txBody>
      </p:sp>
      <p:pic>
        <p:nvPicPr>
          <p:cNvPr id="99333" name="Picture 5" descr="impactrl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81200" y="2060575"/>
            <a:ext cx="5634038" cy="3697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258968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132099"/>
                                        </p:tgtEl>
                                        <p:attrNameLst>
                                          <p:attrName>style.visibility</p:attrName>
                                        </p:attrNameLst>
                                      </p:cBhvr>
                                      <p:to>
                                        <p:strVal val="visible"/>
                                      </p:to>
                                    </p:set>
                                    <p:animEffect transition="in" filter="dissolve">
                                      <p:cBhvr>
                                        <p:cTn id="7" dur="500"/>
                                        <p:tgtEl>
                                          <p:spTgt spid="132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1"/>
          </p:nvPr>
        </p:nvSpPr>
        <p:spPr/>
        <p:txBody>
          <a:bodyPr/>
          <a:lstStyle/>
          <a:p>
            <a:pPr eaLnBrk="1" hangingPunct="1"/>
            <a:endParaRPr lang="gu-IN" smtClean="0"/>
          </a:p>
        </p:txBody>
      </p:sp>
      <p:pic>
        <p:nvPicPr>
          <p:cNvPr id="100355" name="Picture 3"/>
          <p:cNvPicPr>
            <a:picLocks noGrp="1" noChangeAspect="1" noChangeArrowheads="1"/>
          </p:cNvPicPr>
          <p:nvPr>
            <p:ph type="title"/>
          </p:nvPr>
        </p:nvPicPr>
        <p:blipFill>
          <a:blip r:embed="rId2" cstate="print">
            <a:extLst>
              <a:ext uri="{28A0092B-C50C-407E-A947-70E740481C1C}">
                <a14:useLocalDpi xmlns:a14="http://schemas.microsoft.com/office/drawing/2010/main" xmlns="" val="0"/>
              </a:ext>
            </a:extLst>
          </a:blip>
          <a:srcRect/>
          <a:stretch>
            <a:fillRect/>
          </a:stretch>
        </p:blipFill>
        <p:spPr>
          <a:xfrm rot="5400000">
            <a:off x="1767681" y="396082"/>
            <a:ext cx="5303837" cy="7620000"/>
          </a:xfrm>
          <a:noFill/>
        </p:spPr>
      </p:pic>
      <p:sp>
        <p:nvSpPr>
          <p:cNvPr id="100356" name="Rectangle 5"/>
          <p:cNvSpPr>
            <a:spLocks noChangeArrowheads="1"/>
          </p:cNvSpPr>
          <p:nvPr/>
        </p:nvSpPr>
        <p:spPr bwMode="auto">
          <a:xfrm>
            <a:off x="2667000" y="381000"/>
            <a:ext cx="3232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solidFill>
                  <a:srgbClr val="FF0000"/>
                </a:solidFill>
              </a:rPr>
              <a:t>Earthmoving Equipment</a:t>
            </a:r>
          </a:p>
        </p:txBody>
      </p:sp>
    </p:spTree>
    <p:extLst>
      <p:ext uri="{BB962C8B-B14F-4D97-AF65-F5344CB8AC3E}">
        <p14:creationId xmlns:p14="http://schemas.microsoft.com/office/powerpoint/2010/main" xmlns="" val="96701802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mtClean="0"/>
              <a:t>Ground Improvement</a:t>
            </a:r>
            <a:endParaRPr lang="en-AU" smtClean="0"/>
          </a:p>
        </p:txBody>
      </p:sp>
      <p:sp>
        <p:nvSpPr>
          <p:cNvPr id="292867" name="Text Box 3"/>
          <p:cNvSpPr txBox="1">
            <a:spLocks noChangeArrowheads="1"/>
          </p:cNvSpPr>
          <p:nvPr/>
        </p:nvSpPr>
        <p:spPr bwMode="auto">
          <a:xfrm>
            <a:off x="2362200" y="5943600"/>
            <a:ext cx="6019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b="1"/>
              <a:t>Sheepsfoot Roller</a:t>
            </a:r>
            <a:r>
              <a:rPr lang="en-US" sz="2400"/>
              <a:t> to Compact Clay Soils</a:t>
            </a:r>
            <a:endParaRPr lang="en-AU" sz="2400"/>
          </a:p>
        </p:txBody>
      </p:sp>
      <p:pic>
        <p:nvPicPr>
          <p:cNvPr id="101380" name="Picture 4" descr="sheep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47800" y="1295400"/>
            <a:ext cx="6477000" cy="453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100754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92867"/>
                                        </p:tgtEl>
                                        <p:attrNameLst>
                                          <p:attrName>style.visibility</p:attrName>
                                        </p:attrNameLst>
                                      </p:cBhvr>
                                      <p:to>
                                        <p:strVal val="visible"/>
                                      </p:to>
                                    </p:set>
                                    <p:animEffect transition="in" filter="dissolve">
                                      <p:cBhvr>
                                        <p:cTn id="7" dur="500"/>
                                        <p:tgtEl>
                                          <p:spTgt spid="292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p:txBody>
          <a:bodyPr/>
          <a:lstStyle/>
          <a:p>
            <a:pPr algn="ctr" eaLnBrk="1" hangingPunct="1">
              <a:buFontTx/>
              <a:buNone/>
            </a:pPr>
            <a:r>
              <a:rPr lang="en-US" smtClean="0"/>
              <a:t>Water Truck</a:t>
            </a:r>
          </a:p>
        </p:txBody>
      </p:sp>
      <p:pic>
        <p:nvPicPr>
          <p:cNvPr id="102403" name="Picture 3"/>
          <p:cNvPicPr>
            <a:picLocks noGrp="1" noChangeAspect="1" noChangeArrowheads="1"/>
          </p:cNvPicPr>
          <p:nvPr>
            <p:ph type="title"/>
          </p:nvPr>
        </p:nvPicPr>
        <p:blipFill>
          <a:blip r:embed="rId2" cstate="print">
            <a:extLst>
              <a:ext uri="{28A0092B-C50C-407E-A947-70E740481C1C}">
                <a14:useLocalDpi xmlns:a14="http://schemas.microsoft.com/office/drawing/2010/main" xmlns="" val="0"/>
              </a:ext>
            </a:extLst>
          </a:blip>
          <a:srcRect/>
          <a:stretch>
            <a:fillRect/>
          </a:stretch>
        </p:blipFill>
        <p:spPr>
          <a:xfrm rot="5400000">
            <a:off x="2979737" y="1135063"/>
            <a:ext cx="3336925" cy="6096000"/>
          </a:xfrm>
          <a:noFill/>
        </p:spPr>
      </p:pic>
    </p:spTree>
    <p:extLst>
      <p:ext uri="{BB962C8B-B14F-4D97-AF65-F5344CB8AC3E}">
        <p14:creationId xmlns:p14="http://schemas.microsoft.com/office/powerpoint/2010/main" xmlns="" val="321329973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209800"/>
            <a:ext cx="8229600" cy="1600200"/>
          </a:xfrm>
        </p:spPr>
        <p:txBody>
          <a:bodyPr>
            <a:normAutofit/>
          </a:bodyPr>
          <a:lstStyle/>
          <a:p>
            <a:pPr marL="0" indent="0" algn="ctr">
              <a:buNone/>
            </a:pPr>
            <a:r>
              <a:rPr lang="en-US" sz="3600" b="1" dirty="0"/>
              <a:t>OVERVIEW OF GROUND IMPROVEMENT TECHNIQUES</a:t>
            </a:r>
            <a:endParaRPr lang="en-IN" sz="3600" b="1" dirty="0"/>
          </a:p>
        </p:txBody>
      </p:sp>
    </p:spTree>
    <p:extLst>
      <p:ext uri="{BB962C8B-B14F-4D97-AF65-F5344CB8AC3E}">
        <p14:creationId xmlns:p14="http://schemas.microsoft.com/office/powerpoint/2010/main" xmlns="" val="1084494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504825"/>
            <a:ext cx="8229600" cy="685800"/>
          </a:xfrm>
        </p:spPr>
        <p:txBody>
          <a:bodyPr>
            <a:normAutofit fontScale="90000"/>
          </a:bodyPr>
          <a:lstStyle/>
          <a:p>
            <a:pPr eaLnBrk="1" hangingPunct="1"/>
            <a:r>
              <a:rPr lang="en-US" smtClean="0"/>
              <a:t>Dynamic C</a:t>
            </a:r>
            <a:r>
              <a:rPr lang="en-AU" smtClean="0"/>
              <a:t>o</a:t>
            </a:r>
            <a:r>
              <a:rPr lang="en-US" smtClean="0"/>
              <a:t>mpaction</a:t>
            </a:r>
            <a:br>
              <a:rPr lang="en-US" smtClean="0"/>
            </a:br>
            <a:endParaRPr lang="en-AU" smtClean="0"/>
          </a:p>
        </p:txBody>
      </p:sp>
      <p:sp>
        <p:nvSpPr>
          <p:cNvPr id="140291" name="Text Box 3"/>
          <p:cNvSpPr txBox="1">
            <a:spLocks noChangeArrowheads="1"/>
          </p:cNvSpPr>
          <p:nvPr/>
        </p:nvSpPr>
        <p:spPr bwMode="auto">
          <a:xfrm>
            <a:off x="511175" y="928688"/>
            <a:ext cx="68580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800">
                <a:solidFill>
                  <a:schemeClr val="folHlink"/>
                </a:solidFill>
              </a:rPr>
              <a:t>- </a:t>
            </a:r>
            <a:r>
              <a:rPr lang="en-US" sz="2800">
                <a:solidFill>
                  <a:srgbClr val="6FFFD9"/>
                </a:solidFill>
              </a:rPr>
              <a:t>pounding the ground by  a heavy weight</a:t>
            </a:r>
            <a:endParaRPr lang="en-AU" sz="2800">
              <a:solidFill>
                <a:srgbClr val="6FFFD9"/>
              </a:solidFill>
            </a:endParaRPr>
          </a:p>
        </p:txBody>
      </p:sp>
      <p:pic>
        <p:nvPicPr>
          <p:cNvPr id="103428" name="Picture 4" descr="dynacomp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5495925"/>
            <a:ext cx="9144000" cy="136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429" name="Picture 5" descr="dynacomp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908925" y="311150"/>
            <a:ext cx="1235075" cy="149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430" name="Picture 6" descr="dynacomp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0" y="1905000"/>
            <a:ext cx="2057400" cy="3570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0295" name="Text Box 7"/>
          <p:cNvSpPr txBox="1">
            <a:spLocks noChangeArrowheads="1"/>
          </p:cNvSpPr>
          <p:nvPr/>
        </p:nvSpPr>
        <p:spPr bwMode="auto">
          <a:xfrm>
            <a:off x="2401888" y="1643063"/>
            <a:ext cx="5486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solidFill>
                  <a:srgbClr val="FF66FF"/>
                </a:solidFill>
              </a:rPr>
              <a:t>Suitable for granular soils, land fills</a:t>
            </a:r>
            <a:endParaRPr lang="en-AU" sz="2400">
              <a:solidFill>
                <a:srgbClr val="FF66FF"/>
              </a:solidFill>
            </a:endParaRPr>
          </a:p>
        </p:txBody>
      </p:sp>
      <p:grpSp>
        <p:nvGrpSpPr>
          <p:cNvPr id="2" name="Group 8"/>
          <p:cNvGrpSpPr>
            <a:grpSpLocks/>
          </p:cNvGrpSpPr>
          <p:nvPr/>
        </p:nvGrpSpPr>
        <p:grpSpPr bwMode="auto">
          <a:xfrm>
            <a:off x="1243013" y="4443413"/>
            <a:ext cx="5916612" cy="1700212"/>
            <a:chOff x="783" y="2799"/>
            <a:chExt cx="3727" cy="1071"/>
          </a:xfrm>
        </p:grpSpPr>
        <p:sp>
          <p:nvSpPr>
            <p:cNvPr id="103440" name="Text Box 9"/>
            <p:cNvSpPr txBox="1">
              <a:spLocks noChangeArrowheads="1"/>
            </p:cNvSpPr>
            <p:nvPr/>
          </p:nvSpPr>
          <p:spPr bwMode="auto">
            <a:xfrm>
              <a:off x="1868" y="2799"/>
              <a:ext cx="264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solidFill>
                    <a:schemeClr val="folHlink"/>
                  </a:solidFill>
                </a:rPr>
                <a:t>Crater created by  the impact</a:t>
              </a:r>
              <a:endParaRPr lang="en-AU" sz="2400">
                <a:solidFill>
                  <a:schemeClr val="folHlink"/>
                </a:solidFill>
              </a:endParaRPr>
            </a:p>
          </p:txBody>
        </p:sp>
        <p:sp>
          <p:nvSpPr>
            <p:cNvPr id="103441" name="Line 10"/>
            <p:cNvSpPr>
              <a:spLocks noChangeShapeType="1"/>
            </p:cNvSpPr>
            <p:nvPr/>
          </p:nvSpPr>
          <p:spPr bwMode="auto">
            <a:xfrm flipH="1">
              <a:off x="783" y="2961"/>
              <a:ext cx="1137" cy="214"/>
            </a:xfrm>
            <a:prstGeom prst="line">
              <a:avLst/>
            </a:prstGeom>
            <a:noFill/>
            <a:ln w="22225">
              <a:solidFill>
                <a:srgbClr val="E6F024"/>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3442" name="Line 11"/>
            <p:cNvSpPr>
              <a:spLocks noChangeShapeType="1"/>
            </p:cNvSpPr>
            <p:nvPr/>
          </p:nvSpPr>
          <p:spPr bwMode="auto">
            <a:xfrm>
              <a:off x="2202" y="3037"/>
              <a:ext cx="796" cy="833"/>
            </a:xfrm>
            <a:prstGeom prst="line">
              <a:avLst/>
            </a:prstGeom>
            <a:noFill/>
            <a:ln w="22225">
              <a:solidFill>
                <a:srgbClr val="E6F024"/>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grpSp>
        <p:nvGrpSpPr>
          <p:cNvPr id="3" name="Group 12"/>
          <p:cNvGrpSpPr>
            <a:grpSpLocks/>
          </p:cNvGrpSpPr>
          <p:nvPr/>
        </p:nvGrpSpPr>
        <p:grpSpPr bwMode="auto">
          <a:xfrm>
            <a:off x="1898650" y="3189288"/>
            <a:ext cx="4127500" cy="465137"/>
            <a:chOff x="1196" y="2009"/>
            <a:chExt cx="2600" cy="293"/>
          </a:xfrm>
        </p:grpSpPr>
        <p:sp>
          <p:nvSpPr>
            <p:cNvPr id="103438" name="Text Box 13"/>
            <p:cNvSpPr txBox="1">
              <a:spLocks noChangeArrowheads="1"/>
            </p:cNvSpPr>
            <p:nvPr/>
          </p:nvSpPr>
          <p:spPr bwMode="auto">
            <a:xfrm>
              <a:off x="1956" y="2014"/>
              <a:ext cx="184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solidFill>
                    <a:srgbClr val="FFFF00"/>
                  </a:solidFill>
                </a:rPr>
                <a:t>Pounder (Tamper)</a:t>
              </a:r>
              <a:endParaRPr lang="en-AU" sz="2400">
                <a:solidFill>
                  <a:srgbClr val="FFFF00"/>
                </a:solidFill>
              </a:endParaRPr>
            </a:p>
          </p:txBody>
        </p:sp>
        <p:sp>
          <p:nvSpPr>
            <p:cNvPr id="103439" name="Line 14"/>
            <p:cNvSpPr>
              <a:spLocks noChangeShapeType="1"/>
            </p:cNvSpPr>
            <p:nvPr/>
          </p:nvSpPr>
          <p:spPr bwMode="auto">
            <a:xfrm flipH="1" flipV="1">
              <a:off x="1196" y="2009"/>
              <a:ext cx="796" cy="143"/>
            </a:xfrm>
            <a:prstGeom prst="line">
              <a:avLst/>
            </a:prstGeom>
            <a:noFill/>
            <a:ln w="25400">
              <a:solidFill>
                <a:srgbClr val="FFFF00"/>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grpSp>
        <p:nvGrpSpPr>
          <p:cNvPr id="4" name="Group 15"/>
          <p:cNvGrpSpPr>
            <a:grpSpLocks/>
          </p:cNvGrpSpPr>
          <p:nvPr/>
        </p:nvGrpSpPr>
        <p:grpSpPr bwMode="auto">
          <a:xfrm>
            <a:off x="6199188" y="2427288"/>
            <a:ext cx="2828925" cy="1254125"/>
            <a:chOff x="3905" y="1529"/>
            <a:chExt cx="1782" cy="790"/>
          </a:xfrm>
        </p:grpSpPr>
        <p:sp>
          <p:nvSpPr>
            <p:cNvPr id="103436" name="Text Box 16"/>
            <p:cNvSpPr txBox="1">
              <a:spLocks noChangeArrowheads="1"/>
            </p:cNvSpPr>
            <p:nvPr/>
          </p:nvSpPr>
          <p:spPr bwMode="auto">
            <a:xfrm>
              <a:off x="4209" y="1789"/>
              <a:ext cx="1478" cy="530"/>
            </a:xfrm>
            <a:prstGeom prst="rect">
              <a:avLst/>
            </a:prstGeom>
            <a:noFill/>
            <a:ln w="19050">
              <a:solidFill>
                <a:srgbClr val="FF66FF"/>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a:spcBef>
                  <a:spcPct val="50000"/>
                </a:spcBef>
              </a:pPr>
              <a:r>
                <a:rPr lang="en-US" sz="2400">
                  <a:solidFill>
                    <a:srgbClr val="FF66FF"/>
                  </a:solidFill>
                  <a:latin typeface="Arial Narrow" pitchFamily="34" charset="0"/>
                </a:rPr>
                <a:t>solution cavities in limestone</a:t>
              </a:r>
            </a:p>
          </p:txBody>
        </p:sp>
        <p:sp>
          <p:nvSpPr>
            <p:cNvPr id="103437" name="Line 17"/>
            <p:cNvSpPr>
              <a:spLocks noChangeShapeType="1"/>
            </p:cNvSpPr>
            <p:nvPr/>
          </p:nvSpPr>
          <p:spPr bwMode="auto">
            <a:xfrm flipH="1" flipV="1">
              <a:off x="3905" y="1529"/>
              <a:ext cx="309" cy="259"/>
            </a:xfrm>
            <a:prstGeom prst="line">
              <a:avLst/>
            </a:prstGeom>
            <a:noFill/>
            <a:ln w="19050">
              <a:solidFill>
                <a:srgbClr val="FF66FF"/>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sp>
        <p:nvSpPr>
          <p:cNvPr id="140306" name="Text Box 18"/>
          <p:cNvSpPr txBox="1">
            <a:spLocks noChangeArrowheads="1"/>
          </p:cNvSpPr>
          <p:nvPr/>
        </p:nvSpPr>
        <p:spPr bwMode="auto">
          <a:xfrm>
            <a:off x="4608513" y="4852988"/>
            <a:ext cx="24876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a:spcBef>
                <a:spcPct val="50000"/>
              </a:spcBef>
            </a:pPr>
            <a:r>
              <a:rPr lang="en-US" sz="2400">
                <a:solidFill>
                  <a:schemeClr val="bg1"/>
                </a:solidFill>
              </a:rPr>
              <a:t>(to be backfilled)</a:t>
            </a:r>
          </a:p>
        </p:txBody>
      </p:sp>
    </p:spTree>
    <p:extLst>
      <p:ext uri="{BB962C8B-B14F-4D97-AF65-F5344CB8AC3E}">
        <p14:creationId xmlns:p14="http://schemas.microsoft.com/office/powerpoint/2010/main" xmlns="" val="1308094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5000"/>
                                  </p:stCondLst>
                                  <p:childTnLst>
                                    <p:set>
                                      <p:cBhvr>
                                        <p:cTn id="6" dur="1" fill="hold">
                                          <p:stCondLst>
                                            <p:cond delay="0"/>
                                          </p:stCondLst>
                                        </p:cTn>
                                        <p:tgtEl>
                                          <p:spTgt spid="140291"/>
                                        </p:tgtEl>
                                        <p:attrNameLst>
                                          <p:attrName>style.visibility</p:attrName>
                                        </p:attrNameLst>
                                      </p:cBhvr>
                                      <p:to>
                                        <p:strVal val="visible"/>
                                      </p:to>
                                    </p:set>
                                    <p:animEffect transition="in" filter="dissolve">
                                      <p:cBhvr>
                                        <p:cTn id="7" dur="500"/>
                                        <p:tgtEl>
                                          <p:spTgt spid="140291"/>
                                        </p:tgtEl>
                                      </p:cBhvr>
                                    </p:animEffect>
                                  </p:childTnLst>
                                </p:cTn>
                              </p:par>
                            </p:childTnLst>
                          </p:cTn>
                        </p:par>
                        <p:par>
                          <p:cTn id="8" fill="hold" nodeType="afterGroup">
                            <p:stCondLst>
                              <p:cond delay="5500"/>
                            </p:stCondLst>
                            <p:childTnLst>
                              <p:par>
                                <p:cTn id="9" presetID="9" presetClass="entr" presetSubtype="0" fill="hold" grpId="0" nodeType="afterEffect">
                                  <p:stCondLst>
                                    <p:cond delay="3000"/>
                                  </p:stCondLst>
                                  <p:childTnLst>
                                    <p:set>
                                      <p:cBhvr>
                                        <p:cTn id="10" dur="1" fill="hold">
                                          <p:stCondLst>
                                            <p:cond delay="0"/>
                                          </p:stCondLst>
                                        </p:cTn>
                                        <p:tgtEl>
                                          <p:spTgt spid="140295"/>
                                        </p:tgtEl>
                                        <p:attrNameLst>
                                          <p:attrName>style.visibility</p:attrName>
                                        </p:attrNameLst>
                                      </p:cBhvr>
                                      <p:to>
                                        <p:strVal val="visible"/>
                                      </p:to>
                                    </p:set>
                                    <p:animEffect transition="in" filter="dissolve">
                                      <p:cBhvr>
                                        <p:cTn id="11" dur="500"/>
                                        <p:tgtEl>
                                          <p:spTgt spid="140295"/>
                                        </p:tgtEl>
                                      </p:cBhvr>
                                    </p:animEffect>
                                  </p:childTnLst>
                                </p:cTn>
                              </p:par>
                            </p:childTnLst>
                          </p:cTn>
                        </p:par>
                        <p:par>
                          <p:cTn id="12" fill="hold" nodeType="afterGroup">
                            <p:stCondLst>
                              <p:cond delay="9000"/>
                            </p:stCondLst>
                            <p:childTnLst>
                              <p:par>
                                <p:cTn id="13" presetID="9" presetClass="entr" presetSubtype="0" fill="hold" nodeType="after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nodeType="afterGroup">
                            <p:stCondLst>
                              <p:cond delay="11500"/>
                            </p:stCondLst>
                            <p:childTnLst>
                              <p:par>
                                <p:cTn id="17" presetID="9" presetClass="entr" presetSubtype="0" fill="hold" nodeType="afterEffect">
                                  <p:stCondLst>
                                    <p:cond delay="300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par>
                          <p:cTn id="20" fill="hold" nodeType="afterGroup">
                            <p:stCondLst>
                              <p:cond delay="15000"/>
                            </p:stCondLst>
                            <p:childTnLst>
                              <p:par>
                                <p:cTn id="21" presetID="9" presetClass="entr" presetSubtype="0" fill="hold" nodeType="afterEffect">
                                  <p:stCondLst>
                                    <p:cond delay="300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nodeType="afterGroup">
                            <p:stCondLst>
                              <p:cond delay="18500"/>
                            </p:stCondLst>
                            <p:childTnLst>
                              <p:par>
                                <p:cTn id="25" presetID="9" presetClass="entr" presetSubtype="0" fill="hold" grpId="0" nodeType="afterEffect">
                                  <p:stCondLst>
                                    <p:cond delay="2000"/>
                                  </p:stCondLst>
                                  <p:childTnLst>
                                    <p:set>
                                      <p:cBhvr>
                                        <p:cTn id="26" dur="1" fill="hold">
                                          <p:stCondLst>
                                            <p:cond delay="0"/>
                                          </p:stCondLst>
                                        </p:cTn>
                                        <p:tgtEl>
                                          <p:spTgt spid="140306"/>
                                        </p:tgtEl>
                                        <p:attrNameLst>
                                          <p:attrName>style.visibility</p:attrName>
                                        </p:attrNameLst>
                                      </p:cBhvr>
                                      <p:to>
                                        <p:strVal val="visible"/>
                                      </p:to>
                                    </p:set>
                                    <p:animEffect transition="in" filter="dissolve">
                                      <p:cBhvr>
                                        <p:cTn id="27" dur="500"/>
                                        <p:tgtEl>
                                          <p:spTgt spid="140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utoUpdateAnimBg="0"/>
      <p:bldP spid="140295" grpId="0" autoUpdateAnimBg="0"/>
      <p:bldP spid="14030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57200" y="504825"/>
            <a:ext cx="8229600" cy="685800"/>
          </a:xfrm>
        </p:spPr>
        <p:txBody>
          <a:bodyPr>
            <a:normAutofit fontScale="90000"/>
          </a:bodyPr>
          <a:lstStyle/>
          <a:p>
            <a:pPr eaLnBrk="1" hangingPunct="1"/>
            <a:r>
              <a:rPr lang="en-US" smtClean="0"/>
              <a:t>Dynamic C</a:t>
            </a:r>
            <a:r>
              <a:rPr lang="en-AU" smtClean="0"/>
              <a:t>o</a:t>
            </a:r>
            <a:r>
              <a:rPr lang="en-US" smtClean="0"/>
              <a:t>mpaction</a:t>
            </a:r>
            <a:endParaRPr lang="en-AU" smtClean="0"/>
          </a:p>
        </p:txBody>
      </p:sp>
      <p:pic>
        <p:nvPicPr>
          <p:cNvPr id="104451" name="Picture 3" descr="DynamComp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5425" y="1163638"/>
            <a:ext cx="4445000" cy="353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452" name="Picture 4" descr="dynacomp21"/>
          <p:cNvPicPr>
            <a:picLocks noChangeAspect="1" noChangeArrowheads="1"/>
          </p:cNvPicPr>
          <p:nvPr/>
        </p:nvPicPr>
        <p:blipFill>
          <a:blip r:embed="rId4" cstate="print">
            <a:extLst>
              <a:ext uri="{28A0092B-C50C-407E-A947-70E740481C1C}">
                <a14:useLocalDpi xmlns:a14="http://schemas.microsoft.com/office/drawing/2010/main" xmlns="" val="0"/>
              </a:ext>
            </a:extLst>
          </a:blip>
          <a:srcRect b="19417"/>
          <a:stretch>
            <a:fillRect/>
          </a:stretch>
        </p:blipFill>
        <p:spPr bwMode="auto">
          <a:xfrm>
            <a:off x="6375400" y="1157288"/>
            <a:ext cx="2768600" cy="5700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5"/>
          <p:cNvGrpSpPr>
            <a:grpSpLocks/>
          </p:cNvGrpSpPr>
          <p:nvPr/>
        </p:nvGrpSpPr>
        <p:grpSpPr bwMode="auto">
          <a:xfrm>
            <a:off x="2016125" y="2754313"/>
            <a:ext cx="5832475" cy="3835400"/>
            <a:chOff x="1270" y="1735"/>
            <a:chExt cx="3674" cy="2416"/>
          </a:xfrm>
        </p:grpSpPr>
        <p:sp>
          <p:nvSpPr>
            <p:cNvPr id="104454" name="Text Box 6"/>
            <p:cNvSpPr txBox="1">
              <a:spLocks noChangeArrowheads="1"/>
            </p:cNvSpPr>
            <p:nvPr/>
          </p:nvSpPr>
          <p:spPr bwMode="auto">
            <a:xfrm>
              <a:off x="1270" y="3397"/>
              <a:ext cx="2078" cy="754"/>
            </a:xfrm>
            <a:prstGeom prst="rect">
              <a:avLst/>
            </a:prstGeom>
            <a:noFill/>
            <a:ln w="9525">
              <a:solidFill>
                <a:srgbClr val="FF66FF"/>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b="1" u="sng">
                  <a:solidFill>
                    <a:srgbClr val="FF66FF"/>
                  </a:solidFill>
                </a:rPr>
                <a:t>Pounder (Tamper)</a:t>
              </a:r>
              <a:br>
                <a:rPr lang="en-US" sz="2400" b="1" u="sng">
                  <a:solidFill>
                    <a:srgbClr val="FF66FF"/>
                  </a:solidFill>
                </a:rPr>
              </a:br>
              <a:r>
                <a:rPr lang="en-US" sz="2400">
                  <a:solidFill>
                    <a:srgbClr val="FF66FF"/>
                  </a:solidFill>
                </a:rPr>
                <a:t>Mass = 5-30 tonne</a:t>
              </a:r>
              <a:br>
                <a:rPr lang="en-US" sz="2400">
                  <a:solidFill>
                    <a:srgbClr val="FF66FF"/>
                  </a:solidFill>
                </a:rPr>
              </a:br>
              <a:r>
                <a:rPr lang="en-US" sz="2400">
                  <a:solidFill>
                    <a:srgbClr val="FF66FF"/>
                  </a:solidFill>
                </a:rPr>
                <a:t>Drop = 10-30 m</a:t>
              </a:r>
              <a:endParaRPr lang="en-AU" sz="2400">
                <a:solidFill>
                  <a:srgbClr val="FF66FF"/>
                </a:solidFill>
              </a:endParaRPr>
            </a:p>
          </p:txBody>
        </p:sp>
        <p:sp>
          <p:nvSpPr>
            <p:cNvPr id="104455" name="Line 7"/>
            <p:cNvSpPr>
              <a:spLocks noChangeShapeType="1"/>
            </p:cNvSpPr>
            <p:nvPr/>
          </p:nvSpPr>
          <p:spPr bwMode="auto">
            <a:xfrm flipV="1">
              <a:off x="3360" y="3406"/>
              <a:ext cx="1584" cy="339"/>
            </a:xfrm>
            <a:prstGeom prst="line">
              <a:avLst/>
            </a:prstGeom>
            <a:noFill/>
            <a:ln w="25400">
              <a:solidFill>
                <a:srgbClr val="FF66FF"/>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4456" name="Line 8"/>
            <p:cNvSpPr>
              <a:spLocks noChangeShapeType="1"/>
            </p:cNvSpPr>
            <p:nvPr/>
          </p:nvSpPr>
          <p:spPr bwMode="auto">
            <a:xfrm flipH="1" flipV="1">
              <a:off x="1417" y="1735"/>
              <a:ext cx="831" cy="1652"/>
            </a:xfrm>
            <a:prstGeom prst="line">
              <a:avLst/>
            </a:prstGeom>
            <a:noFill/>
            <a:ln w="25400">
              <a:solidFill>
                <a:srgbClr val="FF66FF"/>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spTree>
    <p:extLst>
      <p:ext uri="{BB962C8B-B14F-4D97-AF65-F5344CB8AC3E}">
        <p14:creationId xmlns:p14="http://schemas.microsoft.com/office/powerpoint/2010/main" xmlns="" val="4064983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40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7200" y="504825"/>
            <a:ext cx="8229600" cy="685800"/>
          </a:xfrm>
        </p:spPr>
        <p:txBody>
          <a:bodyPr>
            <a:normAutofit fontScale="90000"/>
          </a:bodyPr>
          <a:lstStyle/>
          <a:p>
            <a:pPr eaLnBrk="1" hangingPunct="1"/>
            <a:r>
              <a:rPr lang="en-US" smtClean="0"/>
              <a:t>Dynamic  C</a:t>
            </a:r>
            <a:r>
              <a:rPr lang="en-AU" smtClean="0"/>
              <a:t>o</a:t>
            </a:r>
            <a:r>
              <a:rPr lang="en-US" smtClean="0"/>
              <a:t>mpaction</a:t>
            </a:r>
            <a:endParaRPr lang="en-AU" smtClean="0"/>
          </a:p>
        </p:txBody>
      </p:sp>
      <p:pic>
        <p:nvPicPr>
          <p:cNvPr id="105475" name="Picture 3" descr="dynacomp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000" y="1371600"/>
            <a:ext cx="3246438" cy="4872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5476" name="Picture 4" descr="dynacomp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00600" y="1371600"/>
            <a:ext cx="3798888" cy="4806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1177890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smtClean="0"/>
              <a:t>Dynamic compaction</a:t>
            </a:r>
          </a:p>
        </p:txBody>
      </p:sp>
      <p:pic>
        <p:nvPicPr>
          <p:cNvPr id="106499" name="Picture 3"/>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a:xfrm rot="5400000">
            <a:off x="2609056" y="1505744"/>
            <a:ext cx="4008438" cy="4654550"/>
          </a:xfrm>
          <a:noFill/>
        </p:spPr>
      </p:pic>
    </p:spTree>
    <p:extLst>
      <p:ext uri="{BB962C8B-B14F-4D97-AF65-F5344CB8AC3E}">
        <p14:creationId xmlns:p14="http://schemas.microsoft.com/office/powerpoint/2010/main" xmlns="" val="261154687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smtClean="0"/>
              <a:t> Dynamic Compaction</a:t>
            </a:r>
          </a:p>
        </p:txBody>
      </p:sp>
      <p:pic>
        <p:nvPicPr>
          <p:cNvPr id="107523" name="Picture 3" descr="dynamic-compaction"/>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0388" y="1457325"/>
            <a:ext cx="3536950" cy="510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524" name="Text Box 4"/>
          <p:cNvSpPr txBox="1">
            <a:spLocks noChangeArrowheads="1"/>
          </p:cNvSpPr>
          <p:nvPr/>
        </p:nvSpPr>
        <p:spPr bwMode="auto">
          <a:xfrm>
            <a:off x="4252913" y="1684338"/>
            <a:ext cx="4891087" cy="314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000">
                <a:latin typeface="Times New Roman" pitchFamily="18" charset="0"/>
              </a:rPr>
              <a:t>Dynamic compaction was first used in Germany in the mid-1930’s.</a:t>
            </a:r>
          </a:p>
          <a:p>
            <a:pPr eaLnBrk="1" hangingPunct="1">
              <a:spcBef>
                <a:spcPct val="50000"/>
              </a:spcBef>
            </a:pPr>
            <a:r>
              <a:rPr lang="en-US" sz="2000">
                <a:latin typeface="Times New Roman" pitchFamily="18" charset="0"/>
              </a:rPr>
              <a:t>The depth of influence D, in meters, of soil undergoing compaction is conservatively given by </a:t>
            </a:r>
          </a:p>
          <a:p>
            <a:pPr eaLnBrk="1" hangingPunct="1">
              <a:spcBef>
                <a:spcPct val="50000"/>
              </a:spcBef>
            </a:pPr>
            <a:r>
              <a:rPr lang="en-US" sz="2000">
                <a:latin typeface="Times New Roman" pitchFamily="18" charset="0"/>
              </a:rPr>
              <a:t>D </a:t>
            </a:r>
            <a:r>
              <a:rPr lang="en-US" sz="2000">
                <a:latin typeface="Times New Roman" pitchFamily="18" charset="0"/>
                <a:sym typeface="Symbol" pitchFamily="18" charset="2"/>
              </a:rPr>
              <a:t> ½ (Wh)</a:t>
            </a:r>
            <a:r>
              <a:rPr lang="en-US" sz="2000" baseline="30000">
                <a:latin typeface="Times New Roman" pitchFamily="18" charset="0"/>
                <a:sym typeface="Symbol" pitchFamily="18" charset="2"/>
              </a:rPr>
              <a:t>1/2</a:t>
            </a:r>
            <a:endParaRPr lang="en-US" sz="2000">
              <a:latin typeface="Times New Roman" pitchFamily="18" charset="0"/>
              <a:sym typeface="Symbol" pitchFamily="18" charset="2"/>
            </a:endParaRPr>
          </a:p>
          <a:p>
            <a:pPr eaLnBrk="1" hangingPunct="1">
              <a:spcBef>
                <a:spcPct val="50000"/>
              </a:spcBef>
            </a:pPr>
            <a:r>
              <a:rPr lang="en-US" sz="2000">
                <a:latin typeface="Times New Roman" pitchFamily="18" charset="0"/>
                <a:sym typeface="Symbol" pitchFamily="18" charset="2"/>
              </a:rPr>
              <a:t>W = mass of falling weight in metric tons.</a:t>
            </a:r>
          </a:p>
          <a:p>
            <a:pPr eaLnBrk="1" hangingPunct="1">
              <a:spcBef>
                <a:spcPct val="50000"/>
              </a:spcBef>
            </a:pPr>
            <a:r>
              <a:rPr lang="en-US" sz="2000">
                <a:latin typeface="Times New Roman" pitchFamily="18" charset="0"/>
                <a:sym typeface="Symbol" pitchFamily="18" charset="2"/>
              </a:rPr>
              <a:t>h = drop height in meters</a:t>
            </a:r>
            <a:endParaRPr lang="en-US" sz="2000" baseline="30000">
              <a:latin typeface="Times New Roman" pitchFamily="18" charset="0"/>
            </a:endParaRPr>
          </a:p>
        </p:txBody>
      </p:sp>
    </p:spTree>
    <p:extLst>
      <p:ext uri="{BB962C8B-B14F-4D97-AF65-F5344CB8AC3E}">
        <p14:creationId xmlns:p14="http://schemas.microsoft.com/office/powerpoint/2010/main" xmlns="" val="60601597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sz="3200" b="1" smtClean="0"/>
              <a:t>Dynamic Replacement Process</a:t>
            </a:r>
            <a:r>
              <a:rPr lang="en-US" sz="2800" smtClean="0"/>
              <a:t> </a:t>
            </a:r>
          </a:p>
        </p:txBody>
      </p:sp>
      <p:pic>
        <p:nvPicPr>
          <p:cNvPr id="108547" name="Picture 3"/>
          <p:cNvPicPr>
            <a:picLocks noGrp="1" noChangeAspect="1" noChangeArrowheads="1"/>
          </p:cNvPicPr>
          <p:nvPr>
            <p:ph type="body" idx="1"/>
          </p:nvPr>
        </p:nvPicPr>
        <p:blipFill>
          <a:blip r:embed="rId2" cstate="print">
            <a:extLst>
              <a:ext uri="{28A0092B-C50C-407E-A947-70E740481C1C}">
                <a14:useLocalDpi xmlns:a14="http://schemas.microsoft.com/office/drawing/2010/main" xmlns="" val="0"/>
              </a:ext>
            </a:extLst>
          </a:blip>
          <a:srcRect/>
          <a:stretch>
            <a:fillRect/>
          </a:stretch>
        </p:blipFill>
        <p:spPr>
          <a:xfrm>
            <a:off x="381000" y="1447800"/>
            <a:ext cx="8382000" cy="4610100"/>
          </a:xfrm>
        </p:spPr>
      </p:pic>
    </p:spTree>
    <p:extLst>
      <p:ext uri="{BB962C8B-B14F-4D97-AF65-F5344CB8AC3E}">
        <p14:creationId xmlns:p14="http://schemas.microsoft.com/office/powerpoint/2010/main" xmlns="" val="36522160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sz="3200" b="1" smtClean="0"/>
              <a:t>Compaction Piles</a:t>
            </a:r>
            <a:r>
              <a:rPr lang="en-US" sz="2800" smtClean="0"/>
              <a:t> </a:t>
            </a:r>
          </a:p>
        </p:txBody>
      </p:sp>
      <p:pic>
        <p:nvPicPr>
          <p:cNvPr id="109571" name="Picture 3"/>
          <p:cNvPicPr>
            <a:picLocks noGrp="1" noChangeAspect="1" noChangeArrowheads="1"/>
          </p:cNvPicPr>
          <p:nvPr>
            <p:ph type="body" idx="1"/>
          </p:nvPr>
        </p:nvPicPr>
        <p:blipFill>
          <a:blip r:embed="rId2" cstate="print">
            <a:extLst>
              <a:ext uri="{28A0092B-C50C-407E-A947-70E740481C1C}">
                <a14:useLocalDpi xmlns:a14="http://schemas.microsoft.com/office/drawing/2010/main" xmlns="" val="0"/>
              </a:ext>
            </a:extLst>
          </a:blip>
          <a:srcRect/>
          <a:stretch>
            <a:fillRect/>
          </a:stretch>
        </p:blipFill>
        <p:spPr>
          <a:xfrm>
            <a:off x="609600" y="1752600"/>
            <a:ext cx="8229600" cy="4525963"/>
          </a:xfrm>
        </p:spPr>
      </p:pic>
    </p:spTree>
    <p:extLst>
      <p:ext uri="{BB962C8B-B14F-4D97-AF65-F5344CB8AC3E}">
        <p14:creationId xmlns:p14="http://schemas.microsoft.com/office/powerpoint/2010/main" xmlns="" val="237538858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p:txBody>
          <a:bodyPr/>
          <a:lstStyle/>
          <a:p>
            <a:pPr algn="ctr" eaLnBrk="1" hangingPunct="1">
              <a:buFontTx/>
              <a:buNone/>
            </a:pPr>
            <a:r>
              <a:rPr lang="en-US" smtClean="0"/>
              <a:t>Vibro Compaction</a:t>
            </a:r>
          </a:p>
        </p:txBody>
      </p:sp>
      <p:pic>
        <p:nvPicPr>
          <p:cNvPr id="110595" name="Picture 3"/>
          <p:cNvPicPr>
            <a:picLocks noGrp="1" noChangeAspect="1" noChangeArrowheads="1"/>
          </p:cNvPicPr>
          <p:nvPr>
            <p:ph type="title"/>
          </p:nvPr>
        </p:nvPicPr>
        <p:blipFill>
          <a:blip r:embed="rId2" cstate="print">
            <a:extLst>
              <a:ext uri="{28A0092B-C50C-407E-A947-70E740481C1C}">
                <a14:useLocalDpi xmlns:a14="http://schemas.microsoft.com/office/drawing/2010/main" xmlns="" val="0"/>
              </a:ext>
            </a:extLst>
          </a:blip>
          <a:srcRect/>
          <a:stretch>
            <a:fillRect/>
          </a:stretch>
        </p:blipFill>
        <p:spPr>
          <a:xfrm rot="5400000">
            <a:off x="3390900" y="2400300"/>
            <a:ext cx="2743200" cy="2819400"/>
          </a:xfrm>
          <a:noFill/>
        </p:spPr>
      </p:pic>
    </p:spTree>
    <p:extLst>
      <p:ext uri="{BB962C8B-B14F-4D97-AF65-F5344CB8AC3E}">
        <p14:creationId xmlns:p14="http://schemas.microsoft.com/office/powerpoint/2010/main" xmlns="" val="109364701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7200" y="274638"/>
            <a:ext cx="8229600" cy="685800"/>
          </a:xfrm>
        </p:spPr>
        <p:txBody>
          <a:bodyPr>
            <a:normAutofit fontScale="90000"/>
          </a:bodyPr>
          <a:lstStyle/>
          <a:p>
            <a:pPr eaLnBrk="1" hangingPunct="1"/>
            <a:r>
              <a:rPr lang="en-US" smtClean="0"/>
              <a:t>Vibroflotation</a:t>
            </a:r>
            <a:endParaRPr lang="en-AU" smtClean="0"/>
          </a:p>
        </p:txBody>
      </p:sp>
      <p:pic>
        <p:nvPicPr>
          <p:cNvPr id="146435" name="Picture 3" descr="vibrofl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41463"/>
            <a:ext cx="3286125" cy="3973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4"/>
          <p:cNvGrpSpPr>
            <a:grpSpLocks/>
          </p:cNvGrpSpPr>
          <p:nvPr/>
        </p:nvGrpSpPr>
        <p:grpSpPr bwMode="auto">
          <a:xfrm>
            <a:off x="762000" y="3563938"/>
            <a:ext cx="6858000" cy="2255837"/>
            <a:chOff x="480" y="2245"/>
            <a:chExt cx="4320" cy="1421"/>
          </a:xfrm>
        </p:grpSpPr>
        <p:sp>
          <p:nvSpPr>
            <p:cNvPr id="111624" name="Text Box 5"/>
            <p:cNvSpPr txBox="1">
              <a:spLocks noChangeArrowheads="1"/>
            </p:cNvSpPr>
            <p:nvPr/>
          </p:nvSpPr>
          <p:spPr bwMode="auto">
            <a:xfrm>
              <a:off x="2341" y="2688"/>
              <a:ext cx="2459"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b="1" u="sng">
                  <a:solidFill>
                    <a:srgbClr val="E6F024"/>
                  </a:solidFill>
                </a:rPr>
                <a:t>Vibroflot</a:t>
              </a:r>
              <a:r>
                <a:rPr lang="en-US" sz="2400">
                  <a:solidFill>
                    <a:srgbClr val="E6F024"/>
                  </a:solidFill>
                </a:rPr>
                <a:t> (vibrating unit)</a:t>
              </a:r>
              <a:br>
                <a:rPr lang="en-US" sz="2400">
                  <a:solidFill>
                    <a:srgbClr val="E6F024"/>
                  </a:solidFill>
                </a:rPr>
              </a:br>
              <a:r>
                <a:rPr lang="en-US" sz="2400">
                  <a:solidFill>
                    <a:srgbClr val="E6F024"/>
                  </a:solidFill>
                </a:rPr>
                <a:t>Length = 2 – 3 m</a:t>
              </a:r>
              <a:br>
                <a:rPr lang="en-US" sz="2400">
                  <a:solidFill>
                    <a:srgbClr val="E6F024"/>
                  </a:solidFill>
                </a:rPr>
              </a:br>
              <a:r>
                <a:rPr lang="en-US" sz="2400">
                  <a:solidFill>
                    <a:srgbClr val="E6F024"/>
                  </a:solidFill>
                </a:rPr>
                <a:t>Diameter = 0.3 – 0.5 m</a:t>
              </a:r>
              <a:br>
                <a:rPr lang="en-US" sz="2400">
                  <a:solidFill>
                    <a:srgbClr val="E6F024"/>
                  </a:solidFill>
                </a:rPr>
              </a:br>
              <a:r>
                <a:rPr lang="en-US" sz="2400">
                  <a:solidFill>
                    <a:srgbClr val="E6F024"/>
                  </a:solidFill>
                </a:rPr>
                <a:t>Mass = 2 tonnes</a:t>
              </a:r>
              <a:endParaRPr lang="en-AU" sz="2400">
                <a:solidFill>
                  <a:srgbClr val="E6F024"/>
                </a:solidFill>
              </a:endParaRPr>
            </a:p>
          </p:txBody>
        </p:sp>
        <p:sp>
          <p:nvSpPr>
            <p:cNvPr id="111625" name="Line 6"/>
            <p:cNvSpPr>
              <a:spLocks noChangeShapeType="1"/>
            </p:cNvSpPr>
            <p:nvPr/>
          </p:nvSpPr>
          <p:spPr bwMode="auto">
            <a:xfrm flipH="1" flipV="1">
              <a:off x="480" y="2245"/>
              <a:ext cx="1861" cy="561"/>
            </a:xfrm>
            <a:prstGeom prst="line">
              <a:avLst/>
            </a:prstGeom>
            <a:noFill/>
            <a:ln w="31750">
              <a:solidFill>
                <a:srgbClr val="E6F024"/>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sp>
        <p:nvSpPr>
          <p:cNvPr id="146439" name="Text Box 7"/>
          <p:cNvSpPr txBox="1">
            <a:spLocks noChangeArrowheads="1"/>
          </p:cNvSpPr>
          <p:nvPr/>
        </p:nvSpPr>
        <p:spPr bwMode="auto">
          <a:xfrm>
            <a:off x="4016375" y="1500188"/>
            <a:ext cx="3984625" cy="210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t>Practiced in several forms:</a:t>
            </a:r>
          </a:p>
          <a:p>
            <a:pPr eaLnBrk="1" hangingPunct="1">
              <a:spcBef>
                <a:spcPct val="50000"/>
              </a:spcBef>
              <a:buFont typeface="Wingdings" pitchFamily="2" charset="2"/>
              <a:buChar char="Ø"/>
            </a:pPr>
            <a:r>
              <a:rPr lang="en-US" sz="2400"/>
              <a:t> 	vibro–compaction</a:t>
            </a:r>
          </a:p>
          <a:p>
            <a:pPr eaLnBrk="1" hangingPunct="1">
              <a:spcBef>
                <a:spcPct val="50000"/>
              </a:spcBef>
              <a:buFont typeface="Wingdings" pitchFamily="2" charset="2"/>
              <a:buChar char="Ø"/>
            </a:pPr>
            <a:r>
              <a:rPr lang="en-US" sz="2400"/>
              <a:t> 	stone columns</a:t>
            </a:r>
            <a:endParaRPr lang="en-AU" sz="2400"/>
          </a:p>
          <a:p>
            <a:pPr eaLnBrk="1" hangingPunct="1">
              <a:spcBef>
                <a:spcPct val="50000"/>
              </a:spcBef>
              <a:buFont typeface="Wingdings" pitchFamily="2" charset="2"/>
              <a:buChar char="Ø"/>
            </a:pPr>
            <a:r>
              <a:rPr lang="en-US" sz="2400"/>
              <a:t> 	vibro-replacement</a:t>
            </a:r>
          </a:p>
        </p:txBody>
      </p:sp>
      <p:sp>
        <p:nvSpPr>
          <p:cNvPr id="146440" name="Text Box 8"/>
          <p:cNvSpPr txBox="1">
            <a:spLocks noChangeArrowheads="1"/>
          </p:cNvSpPr>
          <p:nvPr/>
        </p:nvSpPr>
        <p:spPr bwMode="auto">
          <a:xfrm>
            <a:off x="4037013" y="987425"/>
            <a:ext cx="46418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solidFill>
                  <a:schemeClr val="bg1"/>
                </a:solidFill>
              </a:rPr>
              <a:t>Suitable for granular soils</a:t>
            </a:r>
            <a:endParaRPr lang="en-AU" sz="2400">
              <a:solidFill>
                <a:schemeClr val="bg1"/>
              </a:solidFill>
            </a:endParaRPr>
          </a:p>
        </p:txBody>
      </p:sp>
      <p:sp>
        <p:nvSpPr>
          <p:cNvPr id="146441" name="Text Box 9"/>
          <p:cNvSpPr txBox="1">
            <a:spLocks noChangeArrowheads="1"/>
          </p:cNvSpPr>
          <p:nvPr/>
        </p:nvSpPr>
        <p:spPr bwMode="auto">
          <a:xfrm>
            <a:off x="3735388" y="5830888"/>
            <a:ext cx="3833812"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a:spcBef>
                <a:spcPct val="50000"/>
              </a:spcBef>
            </a:pPr>
            <a:r>
              <a:rPr lang="en-US" sz="2400">
                <a:solidFill>
                  <a:schemeClr val="bg1"/>
                </a:solidFill>
              </a:rPr>
              <a:t>(lowered into the ground and vibrated)</a:t>
            </a:r>
          </a:p>
        </p:txBody>
      </p:sp>
    </p:spTree>
    <p:extLst>
      <p:ext uri="{BB962C8B-B14F-4D97-AF65-F5344CB8AC3E}">
        <p14:creationId xmlns:p14="http://schemas.microsoft.com/office/powerpoint/2010/main" xmlns="" val="2550774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2000"/>
                                  </p:stCondLst>
                                  <p:childTnLst>
                                    <p:set>
                                      <p:cBhvr>
                                        <p:cTn id="6" dur="1" fill="hold">
                                          <p:stCondLst>
                                            <p:cond delay="0"/>
                                          </p:stCondLst>
                                        </p:cTn>
                                        <p:tgtEl>
                                          <p:spTgt spid="146435"/>
                                        </p:tgtEl>
                                        <p:attrNameLst>
                                          <p:attrName>style.visibility</p:attrName>
                                        </p:attrNameLst>
                                      </p:cBhvr>
                                      <p:to>
                                        <p:strVal val="visible"/>
                                      </p:to>
                                    </p:set>
                                    <p:animEffect transition="in" filter="dissolve">
                                      <p:cBhvr>
                                        <p:cTn id="7" dur="500"/>
                                        <p:tgtEl>
                                          <p:spTgt spid="146435"/>
                                        </p:tgtEl>
                                      </p:cBhvr>
                                    </p:animEffect>
                                  </p:childTnLst>
                                </p:cTn>
                              </p:par>
                            </p:childTnLst>
                          </p:cTn>
                        </p:par>
                        <p:par>
                          <p:cTn id="8" fill="hold" nodeType="afterGroup">
                            <p:stCondLst>
                              <p:cond delay="2500"/>
                            </p:stCondLst>
                            <p:childTnLst>
                              <p:par>
                                <p:cTn id="9" presetID="9" presetClass="entr" presetSubtype="0" fill="hold" nodeType="afterEffect">
                                  <p:stCondLst>
                                    <p:cond delay="300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6000"/>
                            </p:stCondLst>
                            <p:childTnLst>
                              <p:par>
                                <p:cTn id="13" presetID="9" presetClass="entr" presetSubtype="0" fill="hold" grpId="0" nodeType="afterEffect">
                                  <p:stCondLst>
                                    <p:cond delay="3000"/>
                                  </p:stCondLst>
                                  <p:childTnLst>
                                    <p:set>
                                      <p:cBhvr>
                                        <p:cTn id="14" dur="1" fill="hold">
                                          <p:stCondLst>
                                            <p:cond delay="0"/>
                                          </p:stCondLst>
                                        </p:cTn>
                                        <p:tgtEl>
                                          <p:spTgt spid="146441"/>
                                        </p:tgtEl>
                                        <p:attrNameLst>
                                          <p:attrName>style.visibility</p:attrName>
                                        </p:attrNameLst>
                                      </p:cBhvr>
                                      <p:to>
                                        <p:strVal val="visible"/>
                                      </p:to>
                                    </p:set>
                                    <p:animEffect transition="in" filter="dissolve">
                                      <p:cBhvr>
                                        <p:cTn id="15" dur="500"/>
                                        <p:tgtEl>
                                          <p:spTgt spid="146441"/>
                                        </p:tgtEl>
                                      </p:cBhvr>
                                    </p:animEffect>
                                  </p:childTnLst>
                                </p:cTn>
                              </p:par>
                            </p:childTnLst>
                          </p:cTn>
                        </p:par>
                        <p:par>
                          <p:cTn id="16" fill="hold" nodeType="afterGroup">
                            <p:stCondLst>
                              <p:cond delay="9500"/>
                            </p:stCondLst>
                            <p:childTnLst>
                              <p:par>
                                <p:cTn id="17" presetID="9" presetClass="entr" presetSubtype="0" fill="hold" grpId="0" nodeType="afterEffect">
                                  <p:stCondLst>
                                    <p:cond delay="1000"/>
                                  </p:stCondLst>
                                  <p:childTnLst>
                                    <p:set>
                                      <p:cBhvr>
                                        <p:cTn id="18" dur="1" fill="hold">
                                          <p:stCondLst>
                                            <p:cond delay="0"/>
                                          </p:stCondLst>
                                        </p:cTn>
                                        <p:tgtEl>
                                          <p:spTgt spid="146440"/>
                                        </p:tgtEl>
                                        <p:attrNameLst>
                                          <p:attrName>style.visibility</p:attrName>
                                        </p:attrNameLst>
                                      </p:cBhvr>
                                      <p:to>
                                        <p:strVal val="visible"/>
                                      </p:to>
                                    </p:set>
                                    <p:animEffect transition="in" filter="dissolve">
                                      <p:cBhvr>
                                        <p:cTn id="19" dur="500"/>
                                        <p:tgtEl>
                                          <p:spTgt spid="146440"/>
                                        </p:tgtEl>
                                      </p:cBhvr>
                                    </p:animEffect>
                                  </p:childTnLst>
                                </p:cTn>
                              </p:par>
                            </p:childTnLst>
                          </p:cTn>
                        </p:par>
                        <p:par>
                          <p:cTn id="20" fill="hold" nodeType="afterGroup">
                            <p:stCondLst>
                              <p:cond delay="11000"/>
                            </p:stCondLst>
                            <p:childTnLst>
                              <p:par>
                                <p:cTn id="21" presetID="9" presetClass="entr" presetSubtype="0" fill="hold" grpId="0" nodeType="afterEffect">
                                  <p:stCondLst>
                                    <p:cond delay="4000"/>
                                  </p:stCondLst>
                                  <p:childTnLst>
                                    <p:set>
                                      <p:cBhvr>
                                        <p:cTn id="22" dur="1" fill="hold">
                                          <p:stCondLst>
                                            <p:cond delay="0"/>
                                          </p:stCondLst>
                                        </p:cTn>
                                        <p:tgtEl>
                                          <p:spTgt spid="146439">
                                            <p:txEl>
                                              <p:pRg st="0" end="0"/>
                                            </p:txEl>
                                          </p:spTgt>
                                        </p:tgtEl>
                                        <p:attrNameLst>
                                          <p:attrName>style.visibility</p:attrName>
                                        </p:attrNameLst>
                                      </p:cBhvr>
                                      <p:to>
                                        <p:strVal val="visible"/>
                                      </p:to>
                                    </p:set>
                                    <p:animEffect transition="in" filter="dissolve">
                                      <p:cBhvr>
                                        <p:cTn id="23" dur="500"/>
                                        <p:tgtEl>
                                          <p:spTgt spid="146439">
                                            <p:txEl>
                                              <p:pRg st="0" end="0"/>
                                            </p:txEl>
                                          </p:spTgt>
                                        </p:tgtEl>
                                      </p:cBhvr>
                                    </p:animEffect>
                                  </p:childTnLst>
                                </p:cTn>
                              </p:par>
                            </p:childTnLst>
                          </p:cTn>
                        </p:par>
                        <p:par>
                          <p:cTn id="24" fill="hold" nodeType="afterGroup">
                            <p:stCondLst>
                              <p:cond delay="15500"/>
                            </p:stCondLst>
                            <p:childTnLst>
                              <p:par>
                                <p:cTn id="25" presetID="9" presetClass="entr" presetSubtype="0" fill="hold" grpId="0" nodeType="afterEffect">
                                  <p:stCondLst>
                                    <p:cond delay="4000"/>
                                  </p:stCondLst>
                                  <p:childTnLst>
                                    <p:set>
                                      <p:cBhvr>
                                        <p:cTn id="26" dur="1" fill="hold">
                                          <p:stCondLst>
                                            <p:cond delay="0"/>
                                          </p:stCondLst>
                                        </p:cTn>
                                        <p:tgtEl>
                                          <p:spTgt spid="146439">
                                            <p:txEl>
                                              <p:pRg st="1" end="1"/>
                                            </p:txEl>
                                          </p:spTgt>
                                        </p:tgtEl>
                                        <p:attrNameLst>
                                          <p:attrName>style.visibility</p:attrName>
                                        </p:attrNameLst>
                                      </p:cBhvr>
                                      <p:to>
                                        <p:strVal val="visible"/>
                                      </p:to>
                                    </p:set>
                                    <p:animEffect transition="in" filter="dissolve">
                                      <p:cBhvr>
                                        <p:cTn id="27" dur="500"/>
                                        <p:tgtEl>
                                          <p:spTgt spid="146439">
                                            <p:txEl>
                                              <p:pRg st="1" end="1"/>
                                            </p:txEl>
                                          </p:spTgt>
                                        </p:tgtEl>
                                      </p:cBhvr>
                                    </p:animEffect>
                                  </p:childTnLst>
                                </p:cTn>
                              </p:par>
                            </p:childTnLst>
                          </p:cTn>
                        </p:par>
                        <p:par>
                          <p:cTn id="28" fill="hold" nodeType="afterGroup">
                            <p:stCondLst>
                              <p:cond delay="20000"/>
                            </p:stCondLst>
                            <p:childTnLst>
                              <p:par>
                                <p:cTn id="29" presetID="9" presetClass="entr" presetSubtype="0" fill="hold" grpId="0" nodeType="afterEffect">
                                  <p:stCondLst>
                                    <p:cond delay="4000"/>
                                  </p:stCondLst>
                                  <p:childTnLst>
                                    <p:set>
                                      <p:cBhvr>
                                        <p:cTn id="30" dur="1" fill="hold">
                                          <p:stCondLst>
                                            <p:cond delay="0"/>
                                          </p:stCondLst>
                                        </p:cTn>
                                        <p:tgtEl>
                                          <p:spTgt spid="146439">
                                            <p:txEl>
                                              <p:pRg st="2" end="2"/>
                                            </p:txEl>
                                          </p:spTgt>
                                        </p:tgtEl>
                                        <p:attrNameLst>
                                          <p:attrName>style.visibility</p:attrName>
                                        </p:attrNameLst>
                                      </p:cBhvr>
                                      <p:to>
                                        <p:strVal val="visible"/>
                                      </p:to>
                                    </p:set>
                                    <p:animEffect transition="in" filter="dissolve">
                                      <p:cBhvr>
                                        <p:cTn id="31" dur="500"/>
                                        <p:tgtEl>
                                          <p:spTgt spid="146439">
                                            <p:txEl>
                                              <p:pRg st="2" end="2"/>
                                            </p:txEl>
                                          </p:spTgt>
                                        </p:tgtEl>
                                      </p:cBhvr>
                                    </p:animEffect>
                                  </p:childTnLst>
                                </p:cTn>
                              </p:par>
                            </p:childTnLst>
                          </p:cTn>
                        </p:par>
                        <p:par>
                          <p:cTn id="32" fill="hold" nodeType="afterGroup">
                            <p:stCondLst>
                              <p:cond delay="24500"/>
                            </p:stCondLst>
                            <p:childTnLst>
                              <p:par>
                                <p:cTn id="33" presetID="9" presetClass="entr" presetSubtype="0" fill="hold" grpId="0" nodeType="afterEffect">
                                  <p:stCondLst>
                                    <p:cond delay="4000"/>
                                  </p:stCondLst>
                                  <p:childTnLst>
                                    <p:set>
                                      <p:cBhvr>
                                        <p:cTn id="34" dur="1" fill="hold">
                                          <p:stCondLst>
                                            <p:cond delay="0"/>
                                          </p:stCondLst>
                                        </p:cTn>
                                        <p:tgtEl>
                                          <p:spTgt spid="146439">
                                            <p:txEl>
                                              <p:pRg st="3" end="3"/>
                                            </p:txEl>
                                          </p:spTgt>
                                        </p:tgtEl>
                                        <p:attrNameLst>
                                          <p:attrName>style.visibility</p:attrName>
                                        </p:attrNameLst>
                                      </p:cBhvr>
                                      <p:to>
                                        <p:strVal val="visible"/>
                                      </p:to>
                                    </p:set>
                                    <p:animEffect transition="in" filter="dissolve">
                                      <p:cBhvr>
                                        <p:cTn id="35" dur="500"/>
                                        <p:tgtEl>
                                          <p:spTgt spid="1464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9" grpId="0" build="p" autoUpdateAnimBg="0" advAuto="4000"/>
      <p:bldP spid="146440" grpId="0" autoUpdateAnimBg="0"/>
      <p:bldP spid="14644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457200" y="274638"/>
            <a:ext cx="8229600" cy="685800"/>
          </a:xfrm>
        </p:spPr>
        <p:txBody>
          <a:bodyPr>
            <a:normAutofit fontScale="90000"/>
          </a:bodyPr>
          <a:lstStyle/>
          <a:p>
            <a:pPr eaLnBrk="1" hangingPunct="1"/>
            <a:r>
              <a:rPr lang="en-US" smtClean="0"/>
              <a:t>Vibroflotation</a:t>
            </a:r>
            <a:endParaRPr lang="en-AU" smtClean="0"/>
          </a:p>
        </p:txBody>
      </p:sp>
      <p:pic>
        <p:nvPicPr>
          <p:cNvPr id="148483" name="vibroflot1.mpg">
            <a:hlinkClick r:id="" action="ppaction://media"/>
          </p:cNvPr>
          <p:cNvPicPr>
            <a:picLocks noRot="1" noChangeAspect="1" noChangeArrowheads="1"/>
          </p:cNvPicPr>
          <p:nvPr>
            <a:videoFile r:link="rId1"/>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36650" y="1152525"/>
            <a:ext cx="7107238" cy="484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8831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4848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Prev" delay="0">
                      <p:tgtEl>
                        <p:sldTgt/>
                      </p:tgtEl>
                    </p:cond>
                  </p:endCondLst>
                </p:cTn>
                <p:tgtEl>
                  <p:spTgt spid="148483"/>
                </p:tgtEl>
              </p:cMediaNode>
            </p:video>
            <p:seq concurrent="1" nextAc="seek">
              <p:cTn id="8" restart="whenNotActive" fill="hold" evtFilter="cancelBubble" nodeType="interactiveSeq">
                <p:stCondLst>
                  <p:cond evt="onClick" delay="0">
                    <p:tgtEl>
                      <p:spTgt spid="14848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8483"/>
                                        </p:tgtEl>
                                      </p:cBhvr>
                                    </p:cmd>
                                  </p:childTnLst>
                                </p:cTn>
                              </p:par>
                            </p:childTnLst>
                          </p:cTn>
                        </p:par>
                      </p:childTnLst>
                    </p:cTn>
                  </p:par>
                </p:childTnLst>
              </p:cTn>
              <p:nextCondLst>
                <p:cond evt="onClick" delay="0">
                  <p:tgtEl>
                    <p:spTgt spid="14848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429000" y="4114800"/>
            <a:ext cx="4114800" cy="2590800"/>
            <a:chOff x="2208" y="2160"/>
            <a:chExt cx="2592" cy="1632"/>
          </a:xfrm>
        </p:grpSpPr>
        <p:grpSp>
          <p:nvGrpSpPr>
            <p:cNvPr id="87059" name="Group 3"/>
            <p:cNvGrpSpPr>
              <a:grpSpLocks/>
            </p:cNvGrpSpPr>
            <p:nvPr/>
          </p:nvGrpSpPr>
          <p:grpSpPr bwMode="auto">
            <a:xfrm>
              <a:off x="2208" y="2160"/>
              <a:ext cx="2592" cy="1632"/>
              <a:chOff x="2208" y="2160"/>
              <a:chExt cx="2592" cy="1632"/>
            </a:xfrm>
          </p:grpSpPr>
          <p:sp>
            <p:nvSpPr>
              <p:cNvPr id="87061" name="Rectangle 4"/>
              <p:cNvSpPr>
                <a:spLocks noChangeArrowheads="1"/>
              </p:cNvSpPr>
              <p:nvPr/>
            </p:nvSpPr>
            <p:spPr bwMode="auto">
              <a:xfrm>
                <a:off x="2208" y="2160"/>
                <a:ext cx="2592" cy="1392"/>
              </a:xfrm>
              <a:prstGeom prst="rect">
                <a:avLst/>
              </a:prstGeom>
              <a:solidFill>
                <a:srgbClr val="CC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gu-IN" sz="2400">
                  <a:latin typeface="Arial Narrow" pitchFamily="34" charset="0"/>
                </a:endParaRPr>
              </a:p>
            </p:txBody>
          </p:sp>
          <p:sp>
            <p:nvSpPr>
              <p:cNvPr id="87062" name="Rectangle 5" descr="Stationery"/>
              <p:cNvSpPr>
                <a:spLocks noChangeArrowheads="1"/>
              </p:cNvSpPr>
              <p:nvPr/>
            </p:nvSpPr>
            <p:spPr bwMode="auto">
              <a:xfrm>
                <a:off x="2208" y="3552"/>
                <a:ext cx="2592" cy="240"/>
              </a:xfrm>
              <a:prstGeom prst="rect">
                <a:avLst/>
              </a:prstGeom>
              <a:blipFill dpi="0" rotWithShape="0">
                <a:blip r:embed="rId3" cstate="print"/>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US" sz="2400">
                    <a:solidFill>
                      <a:schemeClr val="bg1"/>
                    </a:solidFill>
                    <a:latin typeface="Arial Narrow" pitchFamily="34" charset="0"/>
                  </a:rPr>
                  <a:t>bed rock</a:t>
                </a:r>
                <a:endParaRPr lang="en-AU" sz="2400">
                  <a:solidFill>
                    <a:schemeClr val="bg1"/>
                  </a:solidFill>
                  <a:latin typeface="Arial Narrow" pitchFamily="34" charset="0"/>
                </a:endParaRPr>
              </a:p>
            </p:txBody>
          </p:sp>
          <p:sp>
            <p:nvSpPr>
              <p:cNvPr id="87063" name="Line 6"/>
              <p:cNvSpPr>
                <a:spLocks noChangeShapeType="1"/>
              </p:cNvSpPr>
              <p:nvPr/>
            </p:nvSpPr>
            <p:spPr bwMode="auto">
              <a:xfrm>
                <a:off x="2208" y="2160"/>
                <a:ext cx="2592" cy="0"/>
              </a:xfrm>
              <a:prstGeom prst="line">
                <a:avLst/>
              </a:prstGeom>
              <a:noFill/>
              <a:ln w="25400">
                <a:solidFill>
                  <a:srgbClr val="99330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87060" name="Text Box 7"/>
            <p:cNvSpPr txBox="1">
              <a:spLocks noChangeArrowheads="1"/>
            </p:cNvSpPr>
            <p:nvPr/>
          </p:nvSpPr>
          <p:spPr bwMode="auto">
            <a:xfrm>
              <a:off x="2352" y="2736"/>
              <a:ext cx="768" cy="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latin typeface="Arial Narrow" pitchFamily="34" charset="0"/>
                </a:rPr>
                <a:t>firm ground</a:t>
              </a:r>
              <a:endParaRPr lang="en-AU" sz="2400">
                <a:latin typeface="Arial Narrow" pitchFamily="34" charset="0"/>
              </a:endParaRPr>
            </a:p>
          </p:txBody>
        </p:sp>
      </p:grpSp>
      <p:sp>
        <p:nvSpPr>
          <p:cNvPr id="87043" name="Rectangle 8"/>
          <p:cNvSpPr>
            <a:spLocks noGrp="1" noChangeArrowheads="1"/>
          </p:cNvSpPr>
          <p:nvPr>
            <p:ph type="title"/>
          </p:nvPr>
        </p:nvSpPr>
        <p:spPr/>
        <p:txBody>
          <a:bodyPr/>
          <a:lstStyle/>
          <a:p>
            <a:pPr eaLnBrk="1" hangingPunct="1"/>
            <a:r>
              <a:rPr lang="en-US" smtClean="0"/>
              <a:t>Shallow Foundations</a:t>
            </a:r>
            <a:endParaRPr lang="en-AU" smtClean="0"/>
          </a:p>
        </p:txBody>
      </p:sp>
      <p:grpSp>
        <p:nvGrpSpPr>
          <p:cNvPr id="4" name="Group 9"/>
          <p:cNvGrpSpPr>
            <a:grpSpLocks/>
          </p:cNvGrpSpPr>
          <p:nvPr/>
        </p:nvGrpSpPr>
        <p:grpSpPr bwMode="auto">
          <a:xfrm>
            <a:off x="4648200" y="3124200"/>
            <a:ext cx="1524000" cy="990600"/>
            <a:chOff x="2880" y="1392"/>
            <a:chExt cx="960" cy="624"/>
          </a:xfrm>
        </p:grpSpPr>
        <p:sp>
          <p:nvSpPr>
            <p:cNvPr id="87054" name="Rectangle 10"/>
            <p:cNvSpPr>
              <a:spLocks noChangeArrowheads="1"/>
            </p:cNvSpPr>
            <p:nvPr/>
          </p:nvSpPr>
          <p:spPr bwMode="auto">
            <a:xfrm>
              <a:off x="3024" y="1584"/>
              <a:ext cx="624" cy="432"/>
            </a:xfrm>
            <a:prstGeom prst="rect">
              <a:avLst/>
            </a:prstGeom>
            <a:solidFill>
              <a:srgbClr val="FFFFCC"/>
            </a:solidFill>
            <a:ln w="9525">
              <a:solidFill>
                <a:schemeClr val="tx1"/>
              </a:solidFill>
              <a:miter lim="800000"/>
              <a:headEnd/>
              <a:tailEnd/>
            </a:ln>
          </p:spPr>
          <p:txBody>
            <a:bodyPr wrap="none" anchor="ctr"/>
            <a:lstStyle/>
            <a:p>
              <a:endParaRPr lang="en-IN"/>
            </a:p>
          </p:txBody>
        </p:sp>
        <p:sp>
          <p:nvSpPr>
            <p:cNvPr id="87055" name="AutoShape 11"/>
            <p:cNvSpPr>
              <a:spLocks noChangeArrowheads="1"/>
            </p:cNvSpPr>
            <p:nvPr/>
          </p:nvSpPr>
          <p:spPr bwMode="auto">
            <a:xfrm>
              <a:off x="2880" y="1392"/>
              <a:ext cx="960" cy="192"/>
            </a:xfrm>
            <a:prstGeom prst="triangle">
              <a:avLst>
                <a:gd name="adj" fmla="val 50000"/>
              </a:avLst>
            </a:prstGeom>
            <a:solidFill>
              <a:srgbClr val="FF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IN"/>
            </a:p>
          </p:txBody>
        </p:sp>
        <p:sp>
          <p:nvSpPr>
            <p:cNvPr id="87056" name="Rectangle 12"/>
            <p:cNvSpPr>
              <a:spLocks noChangeArrowheads="1"/>
            </p:cNvSpPr>
            <p:nvPr/>
          </p:nvSpPr>
          <p:spPr bwMode="auto">
            <a:xfrm>
              <a:off x="3072" y="1728"/>
              <a:ext cx="96" cy="96"/>
            </a:xfrm>
            <a:prstGeom prst="rect">
              <a:avLst/>
            </a:prstGeom>
            <a:solidFill>
              <a:schemeClr val="accent1"/>
            </a:solidFill>
            <a:ln w="9525">
              <a:solidFill>
                <a:schemeClr val="tx1"/>
              </a:solidFill>
              <a:miter lim="800000"/>
              <a:headEnd/>
              <a:tailEnd/>
            </a:ln>
          </p:spPr>
          <p:txBody>
            <a:bodyPr wrap="none" anchor="ctr"/>
            <a:lstStyle/>
            <a:p>
              <a:endParaRPr lang="en-IN"/>
            </a:p>
          </p:txBody>
        </p:sp>
        <p:sp>
          <p:nvSpPr>
            <p:cNvPr id="87057" name="Rectangle 13"/>
            <p:cNvSpPr>
              <a:spLocks noChangeArrowheads="1"/>
            </p:cNvSpPr>
            <p:nvPr/>
          </p:nvSpPr>
          <p:spPr bwMode="auto">
            <a:xfrm>
              <a:off x="3456" y="1728"/>
              <a:ext cx="96" cy="96"/>
            </a:xfrm>
            <a:prstGeom prst="rect">
              <a:avLst/>
            </a:prstGeom>
            <a:solidFill>
              <a:schemeClr val="accent1"/>
            </a:solidFill>
            <a:ln w="9525">
              <a:solidFill>
                <a:schemeClr val="tx1"/>
              </a:solidFill>
              <a:miter lim="800000"/>
              <a:headEnd/>
              <a:tailEnd/>
            </a:ln>
          </p:spPr>
          <p:txBody>
            <a:bodyPr wrap="none" anchor="ctr"/>
            <a:lstStyle/>
            <a:p>
              <a:endParaRPr lang="en-IN"/>
            </a:p>
          </p:txBody>
        </p:sp>
        <p:sp>
          <p:nvSpPr>
            <p:cNvPr id="87058" name="Rectangle 14"/>
            <p:cNvSpPr>
              <a:spLocks noChangeArrowheads="1"/>
            </p:cNvSpPr>
            <p:nvPr/>
          </p:nvSpPr>
          <p:spPr bwMode="auto">
            <a:xfrm>
              <a:off x="3264" y="1776"/>
              <a:ext cx="144" cy="240"/>
            </a:xfrm>
            <a:prstGeom prst="rect">
              <a:avLst/>
            </a:prstGeom>
            <a:solidFill>
              <a:schemeClr val="accent1"/>
            </a:solidFill>
            <a:ln w="9525">
              <a:solidFill>
                <a:schemeClr val="tx1"/>
              </a:solidFill>
              <a:miter lim="800000"/>
              <a:headEnd/>
              <a:tailEnd/>
            </a:ln>
          </p:spPr>
          <p:txBody>
            <a:bodyPr wrap="none" anchor="ctr"/>
            <a:lstStyle/>
            <a:p>
              <a:endParaRPr lang="en-IN"/>
            </a:p>
          </p:txBody>
        </p:sp>
      </p:grpSp>
      <p:grpSp>
        <p:nvGrpSpPr>
          <p:cNvPr id="5" name="Group 15"/>
          <p:cNvGrpSpPr>
            <a:grpSpLocks/>
          </p:cNvGrpSpPr>
          <p:nvPr/>
        </p:nvGrpSpPr>
        <p:grpSpPr bwMode="auto">
          <a:xfrm>
            <a:off x="4800600" y="4114800"/>
            <a:ext cx="1219200" cy="152400"/>
            <a:chOff x="3072" y="2160"/>
            <a:chExt cx="768" cy="96"/>
          </a:xfrm>
        </p:grpSpPr>
        <p:sp>
          <p:nvSpPr>
            <p:cNvPr id="87051" name="Rectangle 16"/>
            <p:cNvSpPr>
              <a:spLocks noChangeArrowheads="1"/>
            </p:cNvSpPr>
            <p:nvPr/>
          </p:nvSpPr>
          <p:spPr bwMode="auto">
            <a:xfrm>
              <a:off x="3072" y="2160"/>
              <a:ext cx="192" cy="96"/>
            </a:xfrm>
            <a:prstGeom prst="rect">
              <a:avLst/>
            </a:prstGeom>
            <a:solidFill>
              <a:srgbClr val="8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IN"/>
            </a:p>
          </p:txBody>
        </p:sp>
        <p:sp>
          <p:nvSpPr>
            <p:cNvPr id="87052" name="Rectangle 17"/>
            <p:cNvSpPr>
              <a:spLocks noChangeArrowheads="1"/>
            </p:cNvSpPr>
            <p:nvPr/>
          </p:nvSpPr>
          <p:spPr bwMode="auto">
            <a:xfrm>
              <a:off x="3312" y="2160"/>
              <a:ext cx="240" cy="96"/>
            </a:xfrm>
            <a:prstGeom prst="rect">
              <a:avLst/>
            </a:prstGeom>
            <a:solidFill>
              <a:srgbClr val="8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IN"/>
            </a:p>
          </p:txBody>
        </p:sp>
        <p:sp>
          <p:nvSpPr>
            <p:cNvPr id="87053" name="Rectangle 18"/>
            <p:cNvSpPr>
              <a:spLocks noChangeArrowheads="1"/>
            </p:cNvSpPr>
            <p:nvPr/>
          </p:nvSpPr>
          <p:spPr bwMode="auto">
            <a:xfrm>
              <a:off x="3648" y="2160"/>
              <a:ext cx="192" cy="96"/>
            </a:xfrm>
            <a:prstGeom prst="rect">
              <a:avLst/>
            </a:prstGeom>
            <a:solidFill>
              <a:srgbClr val="8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IN"/>
            </a:p>
          </p:txBody>
        </p:sp>
      </p:grpSp>
      <p:grpSp>
        <p:nvGrpSpPr>
          <p:cNvPr id="6" name="Group 19"/>
          <p:cNvGrpSpPr>
            <a:grpSpLocks/>
          </p:cNvGrpSpPr>
          <p:nvPr/>
        </p:nvGrpSpPr>
        <p:grpSpPr bwMode="auto">
          <a:xfrm>
            <a:off x="6400800" y="2133600"/>
            <a:ext cx="2209800" cy="1676400"/>
            <a:chOff x="4080" y="912"/>
            <a:chExt cx="1392" cy="1056"/>
          </a:xfrm>
        </p:grpSpPr>
        <p:sp>
          <p:nvSpPr>
            <p:cNvPr id="87049" name="AutoShape 20"/>
            <p:cNvSpPr>
              <a:spLocks noChangeArrowheads="1"/>
            </p:cNvSpPr>
            <p:nvPr/>
          </p:nvSpPr>
          <p:spPr bwMode="auto">
            <a:xfrm>
              <a:off x="4080" y="912"/>
              <a:ext cx="1392" cy="1056"/>
            </a:xfrm>
            <a:prstGeom prst="cloudCallout">
              <a:avLst>
                <a:gd name="adj1" fmla="val -67241"/>
                <a:gd name="adj2" fmla="val 69981"/>
              </a:avLst>
            </a:prstGeom>
            <a:solidFill>
              <a:srgbClr val="FFFFCC"/>
            </a:solidFill>
            <a:ln w="9525">
              <a:solidFill>
                <a:schemeClr val="tx1"/>
              </a:solidFill>
              <a:round/>
              <a:headEnd/>
              <a:tailEnd/>
            </a:ln>
          </p:spPr>
          <p:txBody>
            <a:bodyPr/>
            <a:lstStyle/>
            <a:p>
              <a:pPr algn="ctr"/>
              <a:endParaRPr lang="gu-IN" sz="2400">
                <a:latin typeface="Times New Roman" pitchFamily="18" charset="0"/>
              </a:endParaRPr>
            </a:p>
          </p:txBody>
        </p:sp>
        <p:sp>
          <p:nvSpPr>
            <p:cNvPr id="87050" name="AutoShape 21"/>
            <p:cNvSpPr>
              <a:spLocks noChangeArrowheads="1"/>
            </p:cNvSpPr>
            <p:nvPr/>
          </p:nvSpPr>
          <p:spPr bwMode="auto">
            <a:xfrm>
              <a:off x="4272" y="1248"/>
              <a:ext cx="960" cy="432"/>
            </a:xfrm>
            <a:prstGeom prst="cube">
              <a:avLst>
                <a:gd name="adj" fmla="val 69551"/>
              </a:avLst>
            </a:prstGeom>
            <a:solidFill>
              <a:srgbClr val="808000"/>
            </a:solidFill>
            <a:ln w="15875">
              <a:solidFill>
                <a:schemeClr val="bg1"/>
              </a:solidFill>
              <a:miter lim="800000"/>
              <a:headEnd/>
              <a:tailEnd/>
            </a:ln>
          </p:spPr>
          <p:txBody>
            <a:bodyPr wrap="none" anchor="ctr"/>
            <a:lstStyle/>
            <a:p>
              <a:endParaRPr lang="en-IN"/>
            </a:p>
          </p:txBody>
        </p:sp>
      </p:grpSp>
      <p:sp>
        <p:nvSpPr>
          <p:cNvPr id="225302" name="Text Box 22"/>
          <p:cNvSpPr txBox="1">
            <a:spLocks noChangeArrowheads="1"/>
          </p:cNvSpPr>
          <p:nvPr/>
        </p:nvSpPr>
        <p:spPr bwMode="auto">
          <a:xfrm>
            <a:off x="685800" y="1066800"/>
            <a:ext cx="84582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800"/>
              <a:t>~ for transferring building loads to underlying ground</a:t>
            </a:r>
            <a:endParaRPr lang="en-AU" sz="2800"/>
          </a:p>
        </p:txBody>
      </p:sp>
      <p:sp>
        <p:nvSpPr>
          <p:cNvPr id="225303" name="Text Box 23"/>
          <p:cNvSpPr txBox="1">
            <a:spLocks noChangeArrowheads="1"/>
          </p:cNvSpPr>
          <p:nvPr/>
        </p:nvSpPr>
        <p:spPr bwMode="auto">
          <a:xfrm>
            <a:off x="685800" y="1600200"/>
            <a:ext cx="70104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800"/>
              <a:t>~ mostly for firm soils or light loads</a:t>
            </a:r>
            <a:endParaRPr lang="en-AU" sz="2800"/>
          </a:p>
        </p:txBody>
      </p:sp>
    </p:spTree>
    <p:extLst>
      <p:ext uri="{BB962C8B-B14F-4D97-AF65-F5344CB8AC3E}">
        <p14:creationId xmlns:p14="http://schemas.microsoft.com/office/powerpoint/2010/main" xmlns="" val="3563288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3000"/>
                                  </p:stCondLst>
                                  <p:childTnLst>
                                    <p:set>
                                      <p:cBhvr>
                                        <p:cTn id="6" dur="1" fill="hold">
                                          <p:stCondLst>
                                            <p:cond delay="0"/>
                                          </p:stCondLst>
                                        </p:cTn>
                                        <p:tgtEl>
                                          <p:spTgt spid="225302"/>
                                        </p:tgtEl>
                                        <p:attrNameLst>
                                          <p:attrName>style.visibility</p:attrName>
                                        </p:attrNameLst>
                                      </p:cBhvr>
                                      <p:to>
                                        <p:strVal val="visible"/>
                                      </p:to>
                                    </p:set>
                                    <p:animEffect transition="in" filter="randombar(horizontal)">
                                      <p:cBhvr>
                                        <p:cTn id="7" dur="500"/>
                                        <p:tgtEl>
                                          <p:spTgt spid="225302"/>
                                        </p:tgtEl>
                                      </p:cBhvr>
                                    </p:animEffect>
                                  </p:childTnLst>
                                </p:cTn>
                              </p:par>
                            </p:childTnLst>
                          </p:cTn>
                        </p:par>
                        <p:par>
                          <p:cTn id="8" fill="hold" nodeType="afterGroup">
                            <p:stCondLst>
                              <p:cond delay="3500"/>
                            </p:stCondLst>
                            <p:childTnLst>
                              <p:par>
                                <p:cTn id="9" presetID="14" presetClass="entr" presetSubtype="10" fill="hold" grpId="0" nodeType="afterEffect">
                                  <p:stCondLst>
                                    <p:cond delay="3000"/>
                                  </p:stCondLst>
                                  <p:childTnLst>
                                    <p:set>
                                      <p:cBhvr>
                                        <p:cTn id="10" dur="1" fill="hold">
                                          <p:stCondLst>
                                            <p:cond delay="0"/>
                                          </p:stCondLst>
                                        </p:cTn>
                                        <p:tgtEl>
                                          <p:spTgt spid="225303"/>
                                        </p:tgtEl>
                                        <p:attrNameLst>
                                          <p:attrName>style.visibility</p:attrName>
                                        </p:attrNameLst>
                                      </p:cBhvr>
                                      <p:to>
                                        <p:strVal val="visible"/>
                                      </p:to>
                                    </p:set>
                                    <p:animEffect transition="in" filter="randombar(horizontal)">
                                      <p:cBhvr>
                                        <p:cTn id="11" dur="500"/>
                                        <p:tgtEl>
                                          <p:spTgt spid="225303"/>
                                        </p:tgtEl>
                                      </p:cBhvr>
                                    </p:animEffect>
                                  </p:childTnLst>
                                </p:cTn>
                              </p:par>
                            </p:childTnLst>
                          </p:cTn>
                        </p:par>
                        <p:par>
                          <p:cTn id="12" fill="hold" nodeType="afterGroup">
                            <p:stCondLst>
                              <p:cond delay="7000"/>
                            </p:stCondLst>
                            <p:childTnLst>
                              <p:par>
                                <p:cTn id="13" presetID="14" presetClass="entr" presetSubtype="10" fill="hold" nodeType="afterEffect">
                                  <p:stCondLst>
                                    <p:cond delay="300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nodeType="afterGroup">
                            <p:stCondLst>
                              <p:cond delay="10500"/>
                            </p:stCondLst>
                            <p:childTnLst>
                              <p:par>
                                <p:cTn id="17" presetID="14" presetClass="entr" presetSubtype="10" fill="hold" nodeType="after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par>
                          <p:cTn id="20" fill="hold" nodeType="afterGroup">
                            <p:stCondLst>
                              <p:cond delay="14000"/>
                            </p:stCondLst>
                            <p:childTnLst>
                              <p:par>
                                <p:cTn id="21" presetID="14" presetClass="entr" presetSubtype="10" fill="hold" nodeType="afterEffect">
                                  <p:stCondLst>
                                    <p:cond delay="300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par>
                          <p:cTn id="24" fill="hold" nodeType="afterGroup">
                            <p:stCondLst>
                              <p:cond delay="17500"/>
                            </p:stCondLst>
                            <p:childTnLst>
                              <p:par>
                                <p:cTn id="25" presetID="14" presetClass="entr" presetSubtype="10" fill="hold" nodeType="afterEffect">
                                  <p:stCondLst>
                                    <p:cond delay="300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2" grpId="0" autoUpdateAnimBg="0"/>
      <p:bldP spid="225303"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838200" y="228600"/>
            <a:ext cx="3429000" cy="1143000"/>
          </a:xfrm>
        </p:spPr>
        <p:txBody>
          <a:bodyPr/>
          <a:lstStyle/>
          <a:p>
            <a:pPr eaLnBrk="1" hangingPunct="1"/>
            <a:r>
              <a:rPr lang="en-US" sz="4000" smtClean="0"/>
              <a:t> Vibroflotation</a:t>
            </a:r>
          </a:p>
        </p:txBody>
      </p:sp>
      <p:pic>
        <p:nvPicPr>
          <p:cNvPr id="113667" name="Picture 3" descr="vibrofloati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46588" y="0"/>
            <a:ext cx="4445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8" name="Text Box 4"/>
          <p:cNvSpPr txBox="1">
            <a:spLocks noChangeArrowheads="1"/>
          </p:cNvSpPr>
          <p:nvPr/>
        </p:nvSpPr>
        <p:spPr bwMode="auto">
          <a:xfrm>
            <a:off x="7199313" y="6443663"/>
            <a:ext cx="12477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1200">
                <a:latin typeface="Times New Roman" pitchFamily="18" charset="0"/>
              </a:rPr>
              <a:t>From Das, 1998</a:t>
            </a:r>
          </a:p>
        </p:txBody>
      </p:sp>
      <p:sp>
        <p:nvSpPr>
          <p:cNvPr id="113669" name="Text Box 5"/>
          <p:cNvSpPr txBox="1">
            <a:spLocks noChangeArrowheads="1"/>
          </p:cNvSpPr>
          <p:nvPr/>
        </p:nvSpPr>
        <p:spPr bwMode="auto">
          <a:xfrm>
            <a:off x="681038" y="1595438"/>
            <a:ext cx="3527425"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algn="just" eaLnBrk="1" hangingPunct="1">
              <a:spcBef>
                <a:spcPct val="50000"/>
              </a:spcBef>
            </a:pPr>
            <a:r>
              <a:rPr lang="en-US" sz="2000">
                <a:latin typeface="Times New Roman" pitchFamily="18" charset="0"/>
              </a:rPr>
              <a:t>Vibroflotation is a technique for in situ densification of thick layers of loose granular soil deposits. It was developed in Germany in the 1930s.</a:t>
            </a:r>
          </a:p>
        </p:txBody>
      </p:sp>
    </p:spTree>
    <p:extLst>
      <p:ext uri="{BB962C8B-B14F-4D97-AF65-F5344CB8AC3E}">
        <p14:creationId xmlns:p14="http://schemas.microsoft.com/office/powerpoint/2010/main" xmlns="" val="47312354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85800" y="0"/>
            <a:ext cx="7772400" cy="914400"/>
          </a:xfrm>
        </p:spPr>
        <p:txBody>
          <a:bodyPr/>
          <a:lstStyle/>
          <a:p>
            <a:pPr eaLnBrk="1" hangingPunct="1"/>
            <a:r>
              <a:rPr lang="en-US" smtClean="0"/>
              <a:t>Vibroflotation-Procedures</a:t>
            </a:r>
          </a:p>
        </p:txBody>
      </p:sp>
      <p:pic>
        <p:nvPicPr>
          <p:cNvPr id="114691" name="Picture 3" descr="vibrofloating-procedure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63663" y="731838"/>
            <a:ext cx="6053137" cy="3414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2" name="Text Box 4"/>
          <p:cNvSpPr txBox="1">
            <a:spLocks noChangeArrowheads="1"/>
          </p:cNvSpPr>
          <p:nvPr/>
        </p:nvSpPr>
        <p:spPr bwMode="auto">
          <a:xfrm>
            <a:off x="246063" y="4154488"/>
            <a:ext cx="8505825" cy="2703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b="1">
                <a:latin typeface="Times New Roman" pitchFamily="18" charset="0"/>
              </a:rPr>
              <a:t>Stage1</a:t>
            </a:r>
            <a:r>
              <a:rPr lang="en-US">
                <a:latin typeface="Times New Roman" pitchFamily="18" charset="0"/>
              </a:rPr>
              <a:t>: The jet at the bottom of the Vibroflot is turned on and lowered into the ground</a:t>
            </a:r>
          </a:p>
          <a:p>
            <a:pPr eaLnBrk="1" hangingPunct="1">
              <a:spcBef>
                <a:spcPct val="50000"/>
              </a:spcBef>
            </a:pPr>
            <a:r>
              <a:rPr lang="en-US" b="1">
                <a:latin typeface="Times New Roman" pitchFamily="18" charset="0"/>
              </a:rPr>
              <a:t>Stage2</a:t>
            </a:r>
            <a:r>
              <a:rPr lang="en-US">
                <a:latin typeface="Times New Roman" pitchFamily="18" charset="0"/>
              </a:rPr>
              <a:t>: The water jet creates a quick condition in the soil. It allows the vibrating unit to sink into the ground</a:t>
            </a:r>
          </a:p>
          <a:p>
            <a:pPr eaLnBrk="1" hangingPunct="1">
              <a:spcBef>
                <a:spcPct val="50000"/>
              </a:spcBef>
            </a:pPr>
            <a:r>
              <a:rPr lang="en-US" b="1">
                <a:latin typeface="Times New Roman" pitchFamily="18" charset="0"/>
              </a:rPr>
              <a:t>Stage 3</a:t>
            </a:r>
            <a:r>
              <a:rPr lang="en-US">
                <a:latin typeface="Times New Roman" pitchFamily="18" charset="0"/>
              </a:rPr>
              <a:t>: Granular material is poured from the top of the hole. The water from the lower jet is transferred to he jet at the top of the vibrating unit. This water carries the granular material down the hole</a:t>
            </a:r>
          </a:p>
          <a:p>
            <a:pPr eaLnBrk="1" hangingPunct="1">
              <a:spcBef>
                <a:spcPct val="50000"/>
              </a:spcBef>
            </a:pPr>
            <a:r>
              <a:rPr lang="en-US" b="1">
                <a:latin typeface="Times New Roman" pitchFamily="18" charset="0"/>
              </a:rPr>
              <a:t>Stage 4</a:t>
            </a:r>
            <a:r>
              <a:rPr lang="en-US">
                <a:latin typeface="Times New Roman" pitchFamily="18" charset="0"/>
              </a:rPr>
              <a:t>: The vibrating unit is gradually raised in about 0.3-m lifts and held vibrating for about 30 seconds at each lift. This process compacts the soil to the desired unit weight.</a:t>
            </a:r>
          </a:p>
        </p:txBody>
      </p:sp>
      <p:sp>
        <p:nvSpPr>
          <p:cNvPr id="114693" name="Text Box 5"/>
          <p:cNvSpPr txBox="1">
            <a:spLocks noChangeArrowheads="1"/>
          </p:cNvSpPr>
          <p:nvPr/>
        </p:nvSpPr>
        <p:spPr bwMode="auto">
          <a:xfrm>
            <a:off x="7300913" y="3482975"/>
            <a:ext cx="1247775"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endParaRPr lang="gu-IN" sz="1200">
              <a:latin typeface="Times New Roman" pitchFamily="18" charset="0"/>
            </a:endParaRPr>
          </a:p>
        </p:txBody>
      </p:sp>
    </p:spTree>
    <p:extLst>
      <p:ext uri="{BB962C8B-B14F-4D97-AF65-F5344CB8AC3E}">
        <p14:creationId xmlns:p14="http://schemas.microsoft.com/office/powerpoint/2010/main" xmlns="" val="96625670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57200" y="274638"/>
            <a:ext cx="8229600" cy="685800"/>
          </a:xfrm>
        </p:spPr>
        <p:txBody>
          <a:bodyPr>
            <a:normAutofit fontScale="90000"/>
          </a:bodyPr>
          <a:lstStyle/>
          <a:p>
            <a:pPr eaLnBrk="1" hangingPunct="1"/>
            <a:r>
              <a:rPr lang="en-US" smtClean="0"/>
              <a:t>Vibroflotation</a:t>
            </a:r>
            <a:endParaRPr lang="en-AU" smtClean="0"/>
          </a:p>
        </p:txBody>
      </p:sp>
      <p:pic>
        <p:nvPicPr>
          <p:cNvPr id="150531" name="vibroflot2.mpg">
            <a:hlinkClick r:id="" action="ppaction://media"/>
          </p:cNvPr>
          <p:cNvPicPr>
            <a:picLocks noRot="1" noChangeAspect="1" noChangeArrowheads="1"/>
          </p:cNvPicPr>
          <p:nvPr>
            <a:videoFile r:link="rId1"/>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41400" y="1258888"/>
            <a:ext cx="7077075" cy="4824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1355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505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Prev" delay="0">
                      <p:tgtEl>
                        <p:sldTgt/>
                      </p:tgtEl>
                    </p:cond>
                  </p:endCondLst>
                </p:cTn>
                <p:tgtEl>
                  <p:spTgt spid="150531"/>
                </p:tgtEl>
              </p:cMediaNode>
            </p:video>
            <p:seq concurrent="1" nextAc="seek">
              <p:cTn id="8" restart="whenNotActive" fill="hold" evtFilter="cancelBubble" nodeType="interactiveSeq">
                <p:stCondLst>
                  <p:cond evt="onClick" delay="0">
                    <p:tgtEl>
                      <p:spTgt spid="15053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0531"/>
                                        </p:tgtEl>
                                      </p:cBhvr>
                                    </p:cmd>
                                  </p:childTnLst>
                                </p:cTn>
                              </p:par>
                            </p:childTnLst>
                          </p:cTn>
                        </p:par>
                      </p:childTnLst>
                    </p:cTn>
                  </p:par>
                </p:childTnLst>
              </p:cTn>
              <p:nextCondLst>
                <p:cond evt="onClick" delay="0">
                  <p:tgtEl>
                    <p:spTgt spid="15053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457200" y="274638"/>
            <a:ext cx="8229600" cy="685800"/>
          </a:xfrm>
        </p:spPr>
        <p:txBody>
          <a:bodyPr>
            <a:normAutofit fontScale="90000"/>
          </a:bodyPr>
          <a:lstStyle/>
          <a:p>
            <a:pPr eaLnBrk="1" hangingPunct="1"/>
            <a:r>
              <a:rPr lang="en-US" smtClean="0"/>
              <a:t>Vibroflotation</a:t>
            </a:r>
            <a:endParaRPr lang="en-AU" smtClean="0"/>
          </a:p>
        </p:txBody>
      </p:sp>
      <p:pic>
        <p:nvPicPr>
          <p:cNvPr id="152579" name="vibroflot3.mpg">
            <a:hlinkClick r:id="" action="ppaction://media"/>
          </p:cNvPr>
          <p:cNvPicPr>
            <a:picLocks noRot="1" noChangeAspect="1" noChangeArrowheads="1"/>
          </p:cNvPicPr>
          <p:nvPr>
            <a:videoFile r:link="rId1"/>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3000" y="1219200"/>
            <a:ext cx="7002463" cy="525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287904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5257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Prev" delay="0">
                      <p:tgtEl>
                        <p:sldTgt/>
                      </p:tgtEl>
                    </p:cond>
                  </p:endCondLst>
                </p:cTn>
                <p:tgtEl>
                  <p:spTgt spid="152579"/>
                </p:tgtEl>
              </p:cMediaNode>
            </p:video>
            <p:seq concurrent="1" nextAc="seek">
              <p:cTn id="8" restart="whenNotActive" fill="hold" evtFilter="cancelBubble" nodeType="interactiveSeq">
                <p:stCondLst>
                  <p:cond evt="onClick" delay="0">
                    <p:tgtEl>
                      <p:spTgt spid="15257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2579"/>
                                        </p:tgtEl>
                                      </p:cBhvr>
                                    </p:cmd>
                                  </p:childTnLst>
                                </p:cTn>
                              </p:par>
                            </p:childTnLst>
                          </p:cTn>
                        </p:par>
                      </p:childTnLst>
                    </p:cTn>
                  </p:par>
                </p:childTnLst>
              </p:cTn>
              <p:nextCondLst>
                <p:cond evt="onClick" delay="0">
                  <p:tgtEl>
                    <p:spTgt spid="15257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457200" y="274638"/>
            <a:ext cx="8229600" cy="685800"/>
          </a:xfrm>
        </p:spPr>
        <p:txBody>
          <a:bodyPr>
            <a:normAutofit fontScale="90000"/>
          </a:bodyPr>
          <a:lstStyle/>
          <a:p>
            <a:pPr eaLnBrk="1" hangingPunct="1"/>
            <a:r>
              <a:rPr lang="en-US" smtClean="0"/>
              <a:t>Vibroflotation</a:t>
            </a:r>
            <a:endParaRPr lang="en-AU" smtClean="0"/>
          </a:p>
        </p:txBody>
      </p:sp>
      <p:pic>
        <p:nvPicPr>
          <p:cNvPr id="154627" name="vibroflot4.mpg">
            <a:hlinkClick r:id="" action="ppaction://media"/>
          </p:cNvPr>
          <p:cNvPicPr>
            <a:picLocks noRot="1" noChangeAspect="1" noChangeArrowheads="1"/>
          </p:cNvPicPr>
          <p:nvPr>
            <a:videoFile r:link="rId1"/>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54150" y="1090613"/>
            <a:ext cx="6570663" cy="492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118640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546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Prev" delay="0">
                      <p:tgtEl>
                        <p:sldTgt/>
                      </p:tgtEl>
                    </p:cond>
                  </p:endCondLst>
                </p:cTn>
                <p:tgtEl>
                  <p:spTgt spid="154627"/>
                </p:tgtEl>
              </p:cMediaNode>
            </p:video>
            <p:seq concurrent="1" nextAc="seek">
              <p:cTn id="8" restart="whenNotActive" fill="hold" evtFilter="cancelBubble" nodeType="interactiveSeq">
                <p:stCondLst>
                  <p:cond evt="onClick" delay="0">
                    <p:tgtEl>
                      <p:spTgt spid="15462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4627"/>
                                        </p:tgtEl>
                                      </p:cBhvr>
                                    </p:cmd>
                                  </p:childTnLst>
                                </p:cTn>
                              </p:par>
                            </p:childTnLst>
                          </p:cTn>
                        </p:par>
                      </p:childTnLst>
                    </p:cTn>
                  </p:par>
                </p:childTnLst>
              </p:cTn>
              <p:nextCondLst>
                <p:cond evt="onClick" delay="0">
                  <p:tgtEl>
                    <p:spTgt spid="15462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457200" y="274638"/>
            <a:ext cx="8229600" cy="685800"/>
          </a:xfrm>
        </p:spPr>
        <p:txBody>
          <a:bodyPr>
            <a:normAutofit fontScale="90000"/>
          </a:bodyPr>
          <a:lstStyle/>
          <a:p>
            <a:pPr eaLnBrk="1" hangingPunct="1"/>
            <a:r>
              <a:rPr lang="en-US" smtClean="0"/>
              <a:t>Vibroflotation</a:t>
            </a:r>
            <a:endParaRPr lang="en-AU" smtClean="0"/>
          </a:p>
        </p:txBody>
      </p:sp>
      <p:pic>
        <p:nvPicPr>
          <p:cNvPr id="156675" name="vibroflot5.mpg">
            <a:hlinkClick r:id="" action="ppaction://media"/>
          </p:cNvPr>
          <p:cNvPicPr>
            <a:picLocks noRot="1" noChangeAspect="1" noChangeArrowheads="1"/>
          </p:cNvPicPr>
          <p:nvPr>
            <a:videoFile r:link="rId1"/>
          </p:nvPr>
        </p:nvPicPr>
        <p:blipFill>
          <a:blip r:embed="rId4" cstate="print">
            <a:extLst>
              <a:ext uri="{28A0092B-C50C-407E-A947-70E740481C1C}">
                <a14:useLocalDpi xmlns:a14="http://schemas.microsoft.com/office/drawing/2010/main" xmlns="" val="0"/>
              </a:ext>
            </a:extLst>
          </a:blip>
          <a:srcRect/>
          <a:stretch>
            <a:fillRect/>
          </a:stretch>
        </p:blipFill>
        <p:spPr bwMode="auto">
          <a:xfrm>
            <a:off x="987425" y="1031875"/>
            <a:ext cx="6854825" cy="514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763645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566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Prev" delay="0">
                      <p:tgtEl>
                        <p:sldTgt/>
                      </p:tgtEl>
                    </p:cond>
                  </p:endCondLst>
                </p:cTn>
                <p:tgtEl>
                  <p:spTgt spid="156675"/>
                </p:tgtEl>
              </p:cMediaNode>
            </p:video>
            <p:seq concurrent="1" nextAc="seek">
              <p:cTn id="8" restart="whenNotActive" fill="hold" evtFilter="cancelBubble" nodeType="interactiveSeq">
                <p:stCondLst>
                  <p:cond evt="onClick" delay="0">
                    <p:tgtEl>
                      <p:spTgt spid="15667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6675"/>
                                        </p:tgtEl>
                                      </p:cBhvr>
                                    </p:cmd>
                                  </p:childTnLst>
                                </p:cTn>
                              </p:par>
                            </p:childTnLst>
                          </p:cTn>
                        </p:par>
                      </p:childTnLst>
                    </p:cTn>
                  </p:par>
                </p:childTnLst>
              </p:cTn>
              <p:nextCondLst>
                <p:cond evt="onClick" delay="0">
                  <p:tgtEl>
                    <p:spTgt spid="15667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457200" y="274638"/>
            <a:ext cx="8229600" cy="685800"/>
          </a:xfrm>
        </p:spPr>
        <p:txBody>
          <a:bodyPr>
            <a:normAutofit fontScale="90000"/>
          </a:bodyPr>
          <a:lstStyle/>
          <a:p>
            <a:pPr eaLnBrk="1" hangingPunct="1"/>
            <a:r>
              <a:rPr lang="en-US" smtClean="0"/>
              <a:t>Vibroflotation</a:t>
            </a:r>
            <a:endParaRPr lang="en-AU" smtClean="0"/>
          </a:p>
        </p:txBody>
      </p:sp>
      <p:pic>
        <p:nvPicPr>
          <p:cNvPr id="158723" name="vibroflot6.mpg">
            <a:hlinkClick r:id="" action="ppaction://media"/>
          </p:cNvPr>
          <p:cNvPicPr>
            <a:picLocks noRot="1" noChangeAspect="1" noChangeArrowheads="1"/>
          </p:cNvPicPr>
          <p:nvPr>
            <a:videoFile r:link="rId1"/>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66863" y="1174750"/>
            <a:ext cx="6448425" cy="483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083765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587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Prev" delay="0">
                      <p:tgtEl>
                        <p:sldTgt/>
                      </p:tgtEl>
                    </p:cond>
                  </p:endCondLst>
                </p:cTn>
                <p:tgtEl>
                  <p:spTgt spid="158723"/>
                </p:tgtEl>
              </p:cMediaNode>
            </p:video>
            <p:seq concurrent="1" nextAc="seek">
              <p:cTn id="8" restart="whenNotActive" fill="hold" evtFilter="cancelBubble" nodeType="interactiveSeq">
                <p:stCondLst>
                  <p:cond evt="onClick" delay="0">
                    <p:tgtEl>
                      <p:spTgt spid="15872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8723"/>
                                        </p:tgtEl>
                                      </p:cBhvr>
                                    </p:cmd>
                                  </p:childTnLst>
                                </p:cTn>
                              </p:par>
                            </p:childTnLst>
                          </p:cTn>
                        </p:par>
                      </p:childTnLst>
                    </p:cTn>
                  </p:par>
                </p:childTnLst>
              </p:cTn>
              <p:nextCondLst>
                <p:cond evt="onClick" delay="0">
                  <p:tgtEl>
                    <p:spTgt spid="15872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sz="2800" smtClean="0"/>
              <a:t>Stone Columns </a:t>
            </a:r>
          </a:p>
        </p:txBody>
      </p:sp>
      <p:pic>
        <p:nvPicPr>
          <p:cNvPr id="120835" name="Picture 3"/>
          <p:cNvPicPr>
            <a:picLocks noGrp="1" noChangeAspect="1" noChangeArrowheads="1"/>
          </p:cNvPicPr>
          <p:nvPr>
            <p:ph type="body" idx="1"/>
          </p:nvPr>
        </p:nvPicPr>
        <p:blipFill>
          <a:blip r:embed="rId2" cstate="print">
            <a:extLst>
              <a:ext uri="{28A0092B-C50C-407E-A947-70E740481C1C}">
                <a14:useLocalDpi xmlns:a14="http://schemas.microsoft.com/office/drawing/2010/main" xmlns="" val="0"/>
              </a:ext>
            </a:extLst>
          </a:blip>
          <a:srcRect/>
          <a:stretch>
            <a:fillRect/>
          </a:stretch>
        </p:blipFill>
        <p:spPr>
          <a:xfrm>
            <a:off x="381000" y="1676400"/>
            <a:ext cx="8229600" cy="4525963"/>
          </a:xfrm>
        </p:spPr>
      </p:pic>
    </p:spTree>
    <p:extLst>
      <p:ext uri="{BB962C8B-B14F-4D97-AF65-F5344CB8AC3E}">
        <p14:creationId xmlns:p14="http://schemas.microsoft.com/office/powerpoint/2010/main" xmlns="" val="117743005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smtClean="0"/>
              <a:t>Stone Columns</a:t>
            </a:r>
            <a:endParaRPr lang="en-AU" smtClean="0"/>
          </a:p>
        </p:txBody>
      </p:sp>
      <p:pic>
        <p:nvPicPr>
          <p:cNvPr id="121859" name="Picture 3" descr="vibro-diagram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3400" y="1524000"/>
            <a:ext cx="8239125" cy="4310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0772" name="Text Box 4"/>
          <p:cNvSpPr txBox="1">
            <a:spLocks noChangeArrowheads="1"/>
          </p:cNvSpPr>
          <p:nvPr/>
        </p:nvSpPr>
        <p:spPr bwMode="auto">
          <a:xfrm>
            <a:off x="400050" y="5508625"/>
            <a:ext cx="2079625"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solidFill>
                  <a:schemeClr val="bg1"/>
                </a:solidFill>
                <a:latin typeface="Arial Narrow" pitchFamily="34" charset="0"/>
              </a:rPr>
              <a:t>vibrator makes a hole in the weak ground</a:t>
            </a:r>
            <a:endParaRPr lang="en-AU" sz="2400">
              <a:solidFill>
                <a:schemeClr val="bg1"/>
              </a:solidFill>
              <a:latin typeface="Arial Narrow" pitchFamily="34" charset="0"/>
            </a:endParaRPr>
          </a:p>
        </p:txBody>
      </p:sp>
      <p:sp>
        <p:nvSpPr>
          <p:cNvPr id="160773" name="Text Box 5"/>
          <p:cNvSpPr txBox="1">
            <a:spLocks noChangeArrowheads="1"/>
          </p:cNvSpPr>
          <p:nvPr/>
        </p:nvSpPr>
        <p:spPr bwMode="auto">
          <a:xfrm>
            <a:off x="2701925" y="5672138"/>
            <a:ext cx="18621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solidFill>
                  <a:schemeClr val="bg1"/>
                </a:solidFill>
                <a:latin typeface="Arial Narrow" pitchFamily="34" charset="0"/>
              </a:rPr>
              <a:t>hole backfilled </a:t>
            </a:r>
            <a:endParaRPr lang="en-AU" sz="2400">
              <a:solidFill>
                <a:schemeClr val="bg1"/>
              </a:solidFill>
              <a:latin typeface="Arial Narrow" pitchFamily="34" charset="0"/>
            </a:endParaRPr>
          </a:p>
        </p:txBody>
      </p:sp>
      <p:sp>
        <p:nvSpPr>
          <p:cNvPr id="160774" name="Text Box 6"/>
          <p:cNvSpPr txBox="1">
            <a:spLocks noChangeArrowheads="1"/>
          </p:cNvSpPr>
          <p:nvPr/>
        </p:nvSpPr>
        <p:spPr bwMode="auto">
          <a:xfrm>
            <a:off x="4567238" y="5640388"/>
            <a:ext cx="2193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solidFill>
                  <a:schemeClr val="bg1"/>
                </a:solidFill>
                <a:latin typeface="Arial Narrow" pitchFamily="34" charset="0"/>
              </a:rPr>
              <a:t>..and compacted</a:t>
            </a:r>
            <a:endParaRPr lang="en-AU" sz="2400">
              <a:solidFill>
                <a:schemeClr val="bg1"/>
              </a:solidFill>
              <a:latin typeface="Arial Narrow" pitchFamily="34" charset="0"/>
            </a:endParaRPr>
          </a:p>
        </p:txBody>
      </p:sp>
      <p:sp>
        <p:nvSpPr>
          <p:cNvPr id="160775" name="Text Box 7"/>
          <p:cNvSpPr txBox="1">
            <a:spLocks noChangeArrowheads="1"/>
          </p:cNvSpPr>
          <p:nvPr/>
        </p:nvSpPr>
        <p:spPr bwMode="auto">
          <a:xfrm>
            <a:off x="6686550" y="5643563"/>
            <a:ext cx="245745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400">
                <a:solidFill>
                  <a:schemeClr val="bg1"/>
                </a:solidFill>
                <a:latin typeface="Arial Narrow" pitchFamily="34" charset="0"/>
              </a:rPr>
              <a:t>Densely compacted stone column</a:t>
            </a:r>
            <a:endParaRPr lang="en-AU" sz="2400">
              <a:solidFill>
                <a:schemeClr val="bg1"/>
              </a:solidFill>
              <a:latin typeface="Arial Narrow" pitchFamily="34" charset="0"/>
            </a:endParaRPr>
          </a:p>
        </p:txBody>
      </p:sp>
      <p:pic>
        <p:nvPicPr>
          <p:cNvPr id="160776" name="Godfather.mid">
            <a:hlinkClick r:id="" action="ppaction://media"/>
          </p:cNvPr>
          <p:cNvPicPr>
            <a:picLocks noRot="1" noChangeAspect="1" noChangeArrowheads="1"/>
          </p:cNvPicPr>
          <p:nvPr>
            <a:audioFile r:link="rId1"/>
          </p:nvPr>
        </p:nvPicPr>
        <p:blipFill>
          <a:blip r:embed="rId5" cstate="print">
            <a:extLst>
              <a:ext uri="{28A0092B-C50C-407E-A947-70E740481C1C}">
                <a14:useLocalDpi xmlns:a14="http://schemas.microsoft.com/office/drawing/2010/main" xmlns="" val="0"/>
              </a:ext>
            </a:extLst>
          </a:blip>
          <a:srcRect/>
          <a:stretch>
            <a:fillRect/>
          </a:stretch>
        </p:blipFill>
        <p:spPr bwMode="auto">
          <a:xfrm>
            <a:off x="8899525" y="0"/>
            <a:ext cx="24447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3219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160772"/>
                                        </p:tgtEl>
                                        <p:attrNameLst>
                                          <p:attrName>style.visibility</p:attrName>
                                        </p:attrNameLst>
                                      </p:cBhvr>
                                      <p:to>
                                        <p:strVal val="visible"/>
                                      </p:to>
                                    </p:set>
                                    <p:animEffect transition="in" filter="dissolve">
                                      <p:cBhvr>
                                        <p:cTn id="7" dur="500"/>
                                        <p:tgtEl>
                                          <p:spTgt spid="160772"/>
                                        </p:tgtEl>
                                      </p:cBhvr>
                                    </p:animEffect>
                                  </p:childTnLst>
                                </p:cTn>
                              </p:par>
                            </p:childTnLst>
                          </p:cTn>
                        </p:par>
                        <p:par>
                          <p:cTn id="8" fill="hold" nodeType="afterGroup">
                            <p:stCondLst>
                              <p:cond delay="2500"/>
                            </p:stCondLst>
                            <p:childTnLst>
                              <p:par>
                                <p:cTn id="9" presetID="9" presetClass="entr" presetSubtype="0" fill="hold" grpId="0" nodeType="afterEffect">
                                  <p:stCondLst>
                                    <p:cond delay="3000"/>
                                  </p:stCondLst>
                                  <p:childTnLst>
                                    <p:set>
                                      <p:cBhvr>
                                        <p:cTn id="10" dur="1" fill="hold">
                                          <p:stCondLst>
                                            <p:cond delay="0"/>
                                          </p:stCondLst>
                                        </p:cTn>
                                        <p:tgtEl>
                                          <p:spTgt spid="160773"/>
                                        </p:tgtEl>
                                        <p:attrNameLst>
                                          <p:attrName>style.visibility</p:attrName>
                                        </p:attrNameLst>
                                      </p:cBhvr>
                                      <p:to>
                                        <p:strVal val="visible"/>
                                      </p:to>
                                    </p:set>
                                    <p:animEffect transition="in" filter="dissolve">
                                      <p:cBhvr>
                                        <p:cTn id="11" dur="500"/>
                                        <p:tgtEl>
                                          <p:spTgt spid="160773"/>
                                        </p:tgtEl>
                                      </p:cBhvr>
                                    </p:animEffect>
                                  </p:childTnLst>
                                </p:cTn>
                              </p:par>
                            </p:childTnLst>
                          </p:cTn>
                        </p:par>
                        <p:par>
                          <p:cTn id="12" fill="hold" nodeType="afterGroup">
                            <p:stCondLst>
                              <p:cond delay="6000"/>
                            </p:stCondLst>
                            <p:childTnLst>
                              <p:par>
                                <p:cTn id="13" presetID="9" presetClass="entr" presetSubtype="0" fill="hold" grpId="0" nodeType="afterEffect">
                                  <p:stCondLst>
                                    <p:cond delay="3000"/>
                                  </p:stCondLst>
                                  <p:childTnLst>
                                    <p:set>
                                      <p:cBhvr>
                                        <p:cTn id="14" dur="1" fill="hold">
                                          <p:stCondLst>
                                            <p:cond delay="0"/>
                                          </p:stCondLst>
                                        </p:cTn>
                                        <p:tgtEl>
                                          <p:spTgt spid="160774"/>
                                        </p:tgtEl>
                                        <p:attrNameLst>
                                          <p:attrName>style.visibility</p:attrName>
                                        </p:attrNameLst>
                                      </p:cBhvr>
                                      <p:to>
                                        <p:strVal val="visible"/>
                                      </p:to>
                                    </p:set>
                                    <p:animEffect transition="in" filter="dissolve">
                                      <p:cBhvr>
                                        <p:cTn id="15" dur="500"/>
                                        <p:tgtEl>
                                          <p:spTgt spid="160774"/>
                                        </p:tgtEl>
                                      </p:cBhvr>
                                    </p:animEffect>
                                  </p:childTnLst>
                                </p:cTn>
                              </p:par>
                            </p:childTnLst>
                          </p:cTn>
                        </p:par>
                        <p:par>
                          <p:cTn id="16" fill="hold" nodeType="afterGroup">
                            <p:stCondLst>
                              <p:cond delay="9500"/>
                            </p:stCondLst>
                            <p:childTnLst>
                              <p:par>
                                <p:cTn id="17" presetID="9" presetClass="entr" presetSubtype="0" fill="hold" grpId="0" nodeType="afterEffect">
                                  <p:stCondLst>
                                    <p:cond delay="4000"/>
                                  </p:stCondLst>
                                  <p:childTnLst>
                                    <p:set>
                                      <p:cBhvr>
                                        <p:cTn id="18" dur="1" fill="hold">
                                          <p:stCondLst>
                                            <p:cond delay="0"/>
                                          </p:stCondLst>
                                        </p:cTn>
                                        <p:tgtEl>
                                          <p:spTgt spid="160775"/>
                                        </p:tgtEl>
                                        <p:attrNameLst>
                                          <p:attrName>style.visibility</p:attrName>
                                        </p:attrNameLst>
                                      </p:cBhvr>
                                      <p:to>
                                        <p:strVal val="visible"/>
                                      </p:to>
                                    </p:set>
                                    <p:animEffect transition="in" filter="dissolve">
                                      <p:cBhvr>
                                        <p:cTn id="19" dur="500"/>
                                        <p:tgtEl>
                                          <p:spTgt spid="160775"/>
                                        </p:tgtEl>
                                      </p:cBhvr>
                                    </p:animEffect>
                                  </p:childTnLst>
                                </p:cTn>
                              </p:par>
                            </p:childTnLst>
                          </p:cTn>
                        </p:par>
                        <p:par>
                          <p:cTn id="20" fill="hold" nodeType="afterGroup">
                            <p:stCondLst>
                              <p:cond delay="14000"/>
                            </p:stCondLst>
                            <p:childTnLst>
                              <p:par>
                                <p:cTn id="21" presetID="1" presetClass="mediacall" presetSubtype="0" fill="hold" nodeType="afterEffect">
                                  <p:stCondLst>
                                    <p:cond delay="0"/>
                                  </p:stCondLst>
                                  <p:childTnLst>
                                    <p:cmd type="call" cmd="playFrom(0.0)">
                                      <p:cBhvr>
                                        <p:cTn id="22" dur="1" fill="hold"/>
                                        <p:tgtEl>
                                          <p:spTgt spid="1607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1" showWhenStopped="0">
                <p:cTn id="23" repeatCount="indefinite" fill="hold" display="0">
                  <p:stCondLst>
                    <p:cond delay="indefinite"/>
                  </p:stCondLst>
                  <p:endCondLst>
                    <p:cond evt="onPrev" delay="0">
                      <p:tgtEl>
                        <p:sldTgt/>
                      </p:tgtEl>
                    </p:cond>
                    <p:cond evt="onStopAudio" delay="0">
                      <p:tgtEl>
                        <p:sldTgt/>
                      </p:tgtEl>
                    </p:cond>
                  </p:endCondLst>
                </p:cTn>
                <p:tgtEl>
                  <p:spTgt spid="160776"/>
                </p:tgtEl>
              </p:cMediaNode>
            </p:audio>
          </p:childTnLst>
        </p:cTn>
      </p:par>
    </p:tnLst>
    <p:bldLst>
      <p:bldP spid="160772" grpId="0" autoUpdateAnimBg="0"/>
      <p:bldP spid="160773" grpId="0" autoUpdateAnimBg="0"/>
      <p:bldP spid="160774" grpId="0" autoUpdateAnimBg="0"/>
      <p:bldP spid="16077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6"/>
          <p:cNvSpPr>
            <a:spLocks noGrp="1" noChangeArrowheads="1"/>
          </p:cNvSpPr>
          <p:nvPr>
            <p:ph type="title"/>
          </p:nvPr>
        </p:nvSpPr>
        <p:spPr/>
        <p:txBody>
          <a:bodyPr/>
          <a:lstStyle/>
          <a:p>
            <a:pPr eaLnBrk="1" hangingPunct="1"/>
            <a:endParaRPr lang="gu-IN" smtClean="0"/>
          </a:p>
        </p:txBody>
      </p:sp>
      <p:sp>
        <p:nvSpPr>
          <p:cNvPr id="122883" name="Rectangle 7"/>
          <p:cNvSpPr>
            <a:spLocks noGrp="1" noChangeArrowheads="1"/>
          </p:cNvSpPr>
          <p:nvPr>
            <p:ph type="body" idx="1"/>
          </p:nvPr>
        </p:nvSpPr>
        <p:spPr/>
        <p:txBody>
          <a:bodyPr/>
          <a:lstStyle/>
          <a:p>
            <a:pPr eaLnBrk="1" hangingPunct="1"/>
            <a:r>
              <a:rPr lang="en-US" smtClean="0"/>
              <a:t>Sand Drains</a:t>
            </a:r>
          </a:p>
          <a:p>
            <a:pPr eaLnBrk="1" hangingPunct="1"/>
            <a:r>
              <a:rPr lang="en-US" smtClean="0"/>
              <a:t>Wick Drains</a:t>
            </a:r>
          </a:p>
          <a:p>
            <a:pPr eaLnBrk="1" hangingPunct="1"/>
            <a:r>
              <a:rPr lang="en-US" smtClean="0"/>
              <a:t>Band Drains</a:t>
            </a:r>
          </a:p>
        </p:txBody>
      </p:sp>
      <p:pic>
        <p:nvPicPr>
          <p:cNvPr id="122884" name="Picture 4"/>
          <p:cNvPicPr>
            <a:picLocks noGrp="1" noChangeAspect="1" noChangeArrowheads="1"/>
          </p:cNvPicPr>
          <p:nvPr>
            <p:ph sz="half" idx="4294967295"/>
          </p:nvPr>
        </p:nvPicPr>
        <p:blipFill>
          <a:blip r:embed="rId2" cstate="print">
            <a:extLst>
              <a:ext uri="{28A0092B-C50C-407E-A947-70E740481C1C}">
                <a14:useLocalDpi xmlns:a14="http://schemas.microsoft.com/office/drawing/2010/main" xmlns="" val="0"/>
              </a:ext>
            </a:extLst>
          </a:blip>
          <a:srcRect/>
          <a:stretch>
            <a:fillRect/>
          </a:stretch>
        </p:blipFill>
        <p:spPr>
          <a:xfrm rot="5400000">
            <a:off x="5295900" y="1790700"/>
            <a:ext cx="4038600" cy="3657600"/>
          </a:xfrm>
          <a:noFill/>
        </p:spPr>
      </p:pic>
    </p:spTree>
    <p:extLst>
      <p:ext uri="{BB962C8B-B14F-4D97-AF65-F5344CB8AC3E}">
        <p14:creationId xmlns:p14="http://schemas.microsoft.com/office/powerpoint/2010/main" xmlns="" val="110583938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Leaning Tower of Pisa</a:t>
            </a:r>
          </a:p>
        </p:txBody>
      </p:sp>
      <p:pic>
        <p:nvPicPr>
          <p:cNvPr id="88067" name="Picture 3" descr="pisa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19850" y="1143000"/>
            <a:ext cx="272415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8" name="Picture 4" descr="pisa2"/>
          <p:cNvPicPr>
            <a:picLocks noChangeAspect="1" noChangeArrowheads="1"/>
          </p:cNvPicPr>
          <p:nvPr/>
        </p:nvPicPr>
        <p:blipFill>
          <a:blip r:embed="rId4" cstate="print">
            <a:extLst>
              <a:ext uri="{28A0092B-C50C-407E-A947-70E740481C1C}">
                <a14:useLocalDpi xmlns:a14="http://schemas.microsoft.com/office/drawing/2010/main" xmlns="" val="0"/>
              </a:ext>
            </a:extLst>
          </a:blip>
          <a:srcRect r="8682" b="5948"/>
          <a:stretch>
            <a:fillRect/>
          </a:stretch>
        </p:blipFill>
        <p:spPr bwMode="auto">
          <a:xfrm>
            <a:off x="2209800" y="2038350"/>
            <a:ext cx="2971800" cy="481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25" name="Text Box 5"/>
          <p:cNvSpPr txBox="1">
            <a:spLocks noChangeArrowheads="1"/>
          </p:cNvSpPr>
          <p:nvPr/>
        </p:nvSpPr>
        <p:spPr bwMode="auto">
          <a:xfrm>
            <a:off x="381000" y="1219200"/>
            <a:ext cx="59436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AU" sz="2800"/>
              <a:t>Our blunders become monuments!</a:t>
            </a:r>
          </a:p>
        </p:txBody>
      </p:sp>
    </p:spTree>
    <p:extLst>
      <p:ext uri="{BB962C8B-B14F-4D97-AF65-F5344CB8AC3E}">
        <p14:creationId xmlns:p14="http://schemas.microsoft.com/office/powerpoint/2010/main" xmlns="" val="42089099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4000"/>
                                  </p:stCondLst>
                                  <p:childTnLst>
                                    <p:set>
                                      <p:cBhvr>
                                        <p:cTn id="6" dur="1" fill="hold">
                                          <p:stCondLst>
                                            <p:cond delay="0"/>
                                          </p:stCondLst>
                                        </p:cTn>
                                        <p:tgtEl>
                                          <p:spTgt spid="286725"/>
                                        </p:tgtEl>
                                        <p:attrNameLst>
                                          <p:attrName>style.visibility</p:attrName>
                                        </p:attrNameLst>
                                      </p:cBhvr>
                                      <p:to>
                                        <p:strVal val="visible"/>
                                      </p:to>
                                    </p:set>
                                    <p:animEffect transition="in" filter="dissolve">
                                      <p:cBhvr>
                                        <p:cTn id="7" dur="500"/>
                                        <p:tgtEl>
                                          <p:spTgt spid="286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endParaRPr lang="gu-IN" smtClean="0"/>
          </a:p>
        </p:txBody>
      </p:sp>
      <p:pic>
        <p:nvPicPr>
          <p:cNvPr id="123907" name="Picture 3" descr="clip_image00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a:xfrm>
            <a:off x="2514600" y="2324100"/>
            <a:ext cx="4114800" cy="3076575"/>
          </a:xfrm>
          <a:noFill/>
        </p:spPr>
      </p:pic>
    </p:spTree>
    <p:extLst>
      <p:ext uri="{BB962C8B-B14F-4D97-AF65-F5344CB8AC3E}">
        <p14:creationId xmlns:p14="http://schemas.microsoft.com/office/powerpoint/2010/main" xmlns="" val="216934591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endParaRPr lang="gu-IN" smtClean="0"/>
          </a:p>
        </p:txBody>
      </p:sp>
      <p:sp>
        <p:nvSpPr>
          <p:cNvPr id="124931" name="Rectangle 3"/>
          <p:cNvSpPr>
            <a:spLocks noGrp="1" noChangeArrowheads="1"/>
          </p:cNvSpPr>
          <p:nvPr>
            <p:ph type="body" idx="1"/>
          </p:nvPr>
        </p:nvSpPr>
        <p:spPr/>
        <p:txBody>
          <a:bodyPr/>
          <a:lstStyle/>
          <a:p>
            <a:pPr eaLnBrk="1" hangingPunct="1"/>
            <a:endParaRPr lang="en-US" smtClean="0"/>
          </a:p>
          <a:p>
            <a:pPr eaLnBrk="1" hangingPunct="1"/>
            <a:endParaRPr lang="en-US" smtClean="0"/>
          </a:p>
          <a:p>
            <a:pPr eaLnBrk="1" hangingPunct="1"/>
            <a:endParaRPr lang="en-US" smtClean="0"/>
          </a:p>
          <a:p>
            <a:pPr algn="ctr" eaLnBrk="1" hangingPunct="1">
              <a:buFontTx/>
              <a:buNone/>
            </a:pPr>
            <a:r>
              <a:rPr lang="en-US" b="1" smtClean="0"/>
              <a:t>JET  GROUTING </a:t>
            </a:r>
          </a:p>
        </p:txBody>
      </p:sp>
    </p:spTree>
    <p:extLst>
      <p:ext uri="{BB962C8B-B14F-4D97-AF65-F5344CB8AC3E}">
        <p14:creationId xmlns:p14="http://schemas.microsoft.com/office/powerpoint/2010/main" xmlns="" val="383633102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endParaRPr lang="gu-IN" smtClean="0"/>
          </a:p>
        </p:txBody>
      </p:sp>
      <p:sp>
        <p:nvSpPr>
          <p:cNvPr id="125955" name="Rectangle 3"/>
          <p:cNvSpPr>
            <a:spLocks noGrp="1" noChangeArrowheads="1"/>
          </p:cNvSpPr>
          <p:nvPr>
            <p:ph type="body" idx="1"/>
          </p:nvPr>
        </p:nvSpPr>
        <p:spPr/>
        <p:txBody>
          <a:bodyPr/>
          <a:lstStyle/>
          <a:p>
            <a:pPr eaLnBrk="1" hangingPunct="1"/>
            <a:endParaRPr lang="en-US" smtClean="0"/>
          </a:p>
          <a:p>
            <a:pPr eaLnBrk="1" hangingPunct="1"/>
            <a:endParaRPr lang="en-US" smtClean="0"/>
          </a:p>
          <a:p>
            <a:pPr eaLnBrk="1" hangingPunct="1"/>
            <a:endParaRPr lang="en-US" smtClean="0"/>
          </a:p>
          <a:p>
            <a:pPr lvl="2" algn="ctr" eaLnBrk="1" hangingPunct="1">
              <a:buFontTx/>
              <a:buNone/>
            </a:pPr>
            <a:r>
              <a:rPr lang="en-US" sz="3200" b="1" smtClean="0"/>
              <a:t>GROUTING</a:t>
            </a:r>
          </a:p>
        </p:txBody>
      </p:sp>
    </p:spTree>
    <p:extLst>
      <p:ext uri="{BB962C8B-B14F-4D97-AF65-F5344CB8AC3E}">
        <p14:creationId xmlns:p14="http://schemas.microsoft.com/office/powerpoint/2010/main" xmlns="" val="119738042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sz="3200" b="1" smtClean="0"/>
              <a:t>Method of Ground Improvement to Great Depth</a:t>
            </a:r>
          </a:p>
        </p:txBody>
      </p:sp>
      <p:pic>
        <p:nvPicPr>
          <p:cNvPr id="126979" name="Picture 3"/>
          <p:cNvPicPr>
            <a:picLocks noGrp="1" noChangeAspect="1" noChangeArrowheads="1"/>
          </p:cNvPicPr>
          <p:nvPr>
            <p:ph type="body" idx="1"/>
          </p:nvPr>
        </p:nvPicPr>
        <p:blipFill>
          <a:blip r:embed="rId2" cstate="print">
            <a:extLst>
              <a:ext uri="{28A0092B-C50C-407E-A947-70E740481C1C}">
                <a14:useLocalDpi xmlns:a14="http://schemas.microsoft.com/office/drawing/2010/main" xmlns="" val="0"/>
              </a:ext>
            </a:extLst>
          </a:blip>
          <a:srcRect/>
          <a:stretch>
            <a:fillRect/>
          </a:stretch>
        </p:blipFill>
        <p:spPr/>
      </p:pic>
    </p:spTree>
    <p:extLst>
      <p:ext uri="{BB962C8B-B14F-4D97-AF65-F5344CB8AC3E}">
        <p14:creationId xmlns:p14="http://schemas.microsoft.com/office/powerpoint/2010/main" xmlns="" val="307843237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sz="2800" smtClean="0"/>
              <a:t>Typical Arrangement of Jets </a:t>
            </a:r>
          </a:p>
        </p:txBody>
      </p:sp>
      <p:pic>
        <p:nvPicPr>
          <p:cNvPr id="128003" name="Picture 3"/>
          <p:cNvPicPr>
            <a:picLocks noGrp="1" noChangeAspect="1" noChangeArrowheads="1"/>
          </p:cNvPicPr>
          <p:nvPr>
            <p:ph type="body" idx="1"/>
          </p:nvPr>
        </p:nvPicPr>
        <p:blipFill>
          <a:blip r:embed="rId2" cstate="print">
            <a:extLst>
              <a:ext uri="{28A0092B-C50C-407E-A947-70E740481C1C}">
                <a14:useLocalDpi xmlns:a14="http://schemas.microsoft.com/office/drawing/2010/main" xmlns="" val="0"/>
              </a:ext>
            </a:extLst>
          </a:blip>
          <a:srcRect/>
          <a:stretch>
            <a:fillRect/>
          </a:stretch>
        </p:blipFill>
        <p:spPr>
          <a:xfrm>
            <a:off x="381000" y="1447800"/>
            <a:ext cx="8229600" cy="4525963"/>
          </a:xfrm>
        </p:spPr>
      </p:pic>
    </p:spTree>
    <p:extLst>
      <p:ext uri="{BB962C8B-B14F-4D97-AF65-F5344CB8AC3E}">
        <p14:creationId xmlns:p14="http://schemas.microsoft.com/office/powerpoint/2010/main" xmlns="" val="202638344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normAutofit fontScale="90000"/>
          </a:bodyPr>
          <a:lstStyle/>
          <a:p>
            <a:pPr eaLnBrk="1" hangingPunct="1"/>
            <a:r>
              <a:rPr lang="en-US" smtClean="0"/>
              <a:t>Methods for Soil Improvement-</a:t>
            </a:r>
            <a:br>
              <a:rPr lang="en-US" smtClean="0"/>
            </a:br>
            <a:r>
              <a:rPr lang="en-US" smtClean="0"/>
              <a:t>Jet Grouting</a:t>
            </a:r>
          </a:p>
        </p:txBody>
      </p:sp>
      <p:pic>
        <p:nvPicPr>
          <p:cNvPr id="129027" name="Picture 4" descr="jg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600200"/>
            <a:ext cx="4065588" cy="426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8" name="Picture 5" descr="jg0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95800" y="1600200"/>
            <a:ext cx="4648200" cy="414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6205843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smtClean="0"/>
              <a:t>Geofabrics</a:t>
            </a:r>
            <a:endParaRPr lang="en-AU" smtClean="0"/>
          </a:p>
        </p:txBody>
      </p:sp>
      <p:sp>
        <p:nvSpPr>
          <p:cNvPr id="367619" name="Text Box 3"/>
          <p:cNvSpPr txBox="1">
            <a:spLocks noChangeArrowheads="1"/>
          </p:cNvSpPr>
          <p:nvPr/>
        </p:nvSpPr>
        <p:spPr bwMode="auto">
          <a:xfrm>
            <a:off x="685800" y="1066800"/>
            <a:ext cx="8458200"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800"/>
              <a:t>~ used for reinforcement, separation, filtration and drainage in roads, retaining walls, embankments…</a:t>
            </a:r>
            <a:endParaRPr lang="en-AU" sz="2800"/>
          </a:p>
        </p:txBody>
      </p:sp>
      <p:grpSp>
        <p:nvGrpSpPr>
          <p:cNvPr id="2" name="Group 4"/>
          <p:cNvGrpSpPr>
            <a:grpSpLocks/>
          </p:cNvGrpSpPr>
          <p:nvPr/>
        </p:nvGrpSpPr>
        <p:grpSpPr bwMode="auto">
          <a:xfrm>
            <a:off x="2895600" y="2135188"/>
            <a:ext cx="5410200" cy="4586287"/>
            <a:chOff x="1824" y="1345"/>
            <a:chExt cx="3408" cy="2889"/>
          </a:xfrm>
        </p:grpSpPr>
        <p:pic>
          <p:nvPicPr>
            <p:cNvPr id="130053" name="Picture 5" descr="18 8 00 FABRIC"/>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24" y="1345"/>
              <a:ext cx="3408" cy="2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0054" name="Text Box 6"/>
            <p:cNvSpPr txBox="1">
              <a:spLocks noChangeArrowheads="1"/>
            </p:cNvSpPr>
            <p:nvPr/>
          </p:nvSpPr>
          <p:spPr bwMode="auto">
            <a:xfrm>
              <a:off x="2352" y="3984"/>
              <a:ext cx="268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000"/>
                <a:t>Geofabrics used on Pacific Highway</a:t>
              </a:r>
              <a:endParaRPr lang="en-AU" sz="2000"/>
            </a:p>
          </p:txBody>
        </p:sp>
      </p:grpSp>
    </p:spTree>
    <p:extLst>
      <p:ext uri="{BB962C8B-B14F-4D97-AF65-F5344CB8AC3E}">
        <p14:creationId xmlns:p14="http://schemas.microsoft.com/office/powerpoint/2010/main" xmlns="" val="2301480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367619"/>
                                        </p:tgtEl>
                                        <p:attrNameLst>
                                          <p:attrName>style.visibility</p:attrName>
                                        </p:attrNameLst>
                                      </p:cBhvr>
                                      <p:to>
                                        <p:strVal val="visible"/>
                                      </p:to>
                                    </p:set>
                                    <p:animEffect transition="in" filter="randombar(horizontal)">
                                      <p:cBhvr>
                                        <p:cTn id="7" dur="500"/>
                                        <p:tgtEl>
                                          <p:spTgt spid="367619"/>
                                        </p:tgtEl>
                                      </p:cBhvr>
                                    </p:animEffect>
                                  </p:childTnLst>
                                </p:cTn>
                              </p:par>
                            </p:childTnLst>
                          </p:cTn>
                        </p:par>
                        <p:par>
                          <p:cTn id="8" fill="hold" nodeType="afterGroup">
                            <p:stCondLst>
                              <p:cond delay="1500"/>
                            </p:stCondLst>
                            <p:childTnLst>
                              <p:par>
                                <p:cTn id="9" presetID="14" presetClass="entr" presetSubtype="10" fill="hold" nodeType="afterEffect">
                                  <p:stCondLst>
                                    <p:cond delay="300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smtClean="0"/>
              <a:t>Reinforced Earth Walls</a:t>
            </a:r>
            <a:endParaRPr lang="en-AU" smtClean="0"/>
          </a:p>
        </p:txBody>
      </p:sp>
      <p:sp>
        <p:nvSpPr>
          <p:cNvPr id="369667" name="Text Box 3"/>
          <p:cNvSpPr txBox="1">
            <a:spLocks noChangeArrowheads="1"/>
          </p:cNvSpPr>
          <p:nvPr/>
        </p:nvSpPr>
        <p:spPr bwMode="auto">
          <a:xfrm>
            <a:off x="685800" y="1066800"/>
            <a:ext cx="84582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800"/>
              <a:t>~ using geofabrics to strengthen the soil</a:t>
            </a:r>
            <a:endParaRPr lang="en-AU" sz="2800"/>
          </a:p>
        </p:txBody>
      </p:sp>
      <p:pic>
        <p:nvPicPr>
          <p:cNvPr id="369668" name="Picture 4" descr="rewall2"/>
          <p:cNvPicPr>
            <a:picLocks noChangeAspect="1" noChangeArrowheads="1"/>
          </p:cNvPicPr>
          <p:nvPr/>
        </p:nvPicPr>
        <p:blipFill>
          <a:blip r:embed="rId3" cstate="print"/>
          <a:srcRect/>
          <a:stretch>
            <a:fillRect/>
          </a:stretch>
        </p:blipFill>
        <p:spPr bwMode="auto">
          <a:xfrm>
            <a:off x="4724400" y="2317750"/>
            <a:ext cx="4419600" cy="2906713"/>
          </a:xfrm>
          <a:prstGeom prst="rect">
            <a:avLst/>
          </a:prstGeom>
          <a:noFill/>
          <a:effectLst>
            <a:outerShdw dist="107763" dir="2700000" algn="ctr" rotWithShape="0">
              <a:srgbClr val="808080"/>
            </a:outerShdw>
          </a:effectLst>
        </p:spPr>
      </p:pic>
      <p:pic>
        <p:nvPicPr>
          <p:cNvPr id="369669" name="Picture 5" descr="REWALL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676400" y="2362200"/>
            <a:ext cx="2835275" cy="210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6"/>
          <p:cNvGrpSpPr>
            <a:grpSpLocks/>
          </p:cNvGrpSpPr>
          <p:nvPr/>
        </p:nvGrpSpPr>
        <p:grpSpPr bwMode="auto">
          <a:xfrm>
            <a:off x="1981200" y="1066800"/>
            <a:ext cx="1752600" cy="1676400"/>
            <a:chOff x="1248" y="672"/>
            <a:chExt cx="1104" cy="1056"/>
          </a:xfrm>
        </p:grpSpPr>
        <p:sp>
          <p:nvSpPr>
            <p:cNvPr id="131080" name="Oval 7"/>
            <p:cNvSpPr>
              <a:spLocks noChangeArrowheads="1"/>
            </p:cNvSpPr>
            <p:nvPr/>
          </p:nvSpPr>
          <p:spPr bwMode="auto">
            <a:xfrm>
              <a:off x="1248" y="672"/>
              <a:ext cx="1104" cy="384"/>
            </a:xfrm>
            <a:prstGeom prst="ellipse">
              <a:avLst/>
            </a:prstGeom>
            <a:noFill/>
            <a:ln w="22225">
              <a:solidFill>
                <a:srgbClr val="FFFF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IN"/>
            </a:p>
          </p:txBody>
        </p:sp>
        <p:sp>
          <p:nvSpPr>
            <p:cNvPr id="131081" name="Line 8"/>
            <p:cNvSpPr>
              <a:spLocks noChangeShapeType="1"/>
            </p:cNvSpPr>
            <p:nvPr/>
          </p:nvSpPr>
          <p:spPr bwMode="auto">
            <a:xfrm>
              <a:off x="1824" y="1056"/>
              <a:ext cx="288" cy="672"/>
            </a:xfrm>
            <a:prstGeom prst="line">
              <a:avLst/>
            </a:prstGeom>
            <a:noFill/>
            <a:ln w="31750">
              <a:solidFill>
                <a:srgbClr val="FFFF00"/>
              </a:solidFill>
              <a:round/>
              <a:headEnd/>
              <a:tailEnd type="triangle" w="sm" len="lg"/>
            </a:ln>
            <a:extLst>
              <a:ext uri="{909E8E84-426E-40DD-AFC4-6F175D3DCCD1}">
                <a14:hiddenFill xmlns:a14="http://schemas.microsoft.com/office/drawing/2010/main" xmlns="">
                  <a:noFill/>
                </a14:hiddenFill>
              </a:ext>
            </a:extLst>
          </p:spPr>
          <p:txBody>
            <a:bodyPr/>
            <a:lstStyle/>
            <a:p>
              <a:endParaRPr lang="en-US"/>
            </a:p>
          </p:txBody>
        </p:sp>
      </p:grpSp>
      <p:sp>
        <p:nvSpPr>
          <p:cNvPr id="131079" name="Rectangle 11"/>
          <p:cNvSpPr>
            <a:spLocks noGrp="1" noChangeArrowheads="1"/>
          </p:cNvSpPr>
          <p:nvPr>
            <p:ph idx="1"/>
          </p:nvPr>
        </p:nvSpPr>
        <p:spPr/>
        <p:txBody>
          <a:bodyPr/>
          <a:lstStyle/>
          <a:p>
            <a:pPr eaLnBrk="1" hangingPunct="1"/>
            <a:endParaRPr lang="gu-IN" smtClean="0"/>
          </a:p>
        </p:txBody>
      </p:sp>
    </p:spTree>
    <p:extLst>
      <p:ext uri="{BB962C8B-B14F-4D97-AF65-F5344CB8AC3E}">
        <p14:creationId xmlns:p14="http://schemas.microsoft.com/office/powerpoint/2010/main" xmlns="" val="42567801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2000"/>
                                  </p:stCondLst>
                                  <p:childTnLst>
                                    <p:set>
                                      <p:cBhvr>
                                        <p:cTn id="6" dur="1" fill="hold">
                                          <p:stCondLst>
                                            <p:cond delay="0"/>
                                          </p:stCondLst>
                                        </p:cTn>
                                        <p:tgtEl>
                                          <p:spTgt spid="369668"/>
                                        </p:tgtEl>
                                        <p:attrNameLst>
                                          <p:attrName>style.visibility</p:attrName>
                                        </p:attrNameLst>
                                      </p:cBhvr>
                                      <p:to>
                                        <p:strVal val="visible"/>
                                      </p:to>
                                    </p:set>
                                    <p:animEffect transition="in" filter="randombar(horizontal)">
                                      <p:cBhvr>
                                        <p:cTn id="7" dur="500"/>
                                        <p:tgtEl>
                                          <p:spTgt spid="369668"/>
                                        </p:tgtEl>
                                      </p:cBhvr>
                                    </p:animEffect>
                                  </p:childTnLst>
                                </p:cTn>
                              </p:par>
                            </p:childTnLst>
                          </p:cTn>
                        </p:par>
                        <p:par>
                          <p:cTn id="8" fill="hold" nodeType="afterGroup">
                            <p:stCondLst>
                              <p:cond delay="2500"/>
                            </p:stCondLst>
                            <p:childTnLst>
                              <p:par>
                                <p:cTn id="9" presetID="14" presetClass="entr" presetSubtype="10" fill="hold" nodeType="afterEffect">
                                  <p:stCondLst>
                                    <p:cond delay="0"/>
                                  </p:stCondLst>
                                  <p:childTnLst>
                                    <p:set>
                                      <p:cBhvr>
                                        <p:cTn id="10" dur="1" fill="hold">
                                          <p:stCondLst>
                                            <p:cond delay="0"/>
                                          </p:stCondLst>
                                        </p:cTn>
                                        <p:tgtEl>
                                          <p:spTgt spid="369669"/>
                                        </p:tgtEl>
                                        <p:attrNameLst>
                                          <p:attrName>style.visibility</p:attrName>
                                        </p:attrNameLst>
                                      </p:cBhvr>
                                      <p:to>
                                        <p:strVal val="visible"/>
                                      </p:to>
                                    </p:set>
                                    <p:animEffect transition="in" filter="randombar(horizontal)">
                                      <p:cBhvr>
                                        <p:cTn id="11" dur="500"/>
                                        <p:tgtEl>
                                          <p:spTgt spid="369669"/>
                                        </p:tgtEl>
                                      </p:cBhvr>
                                    </p:animEffect>
                                  </p:childTnLst>
                                </p:cTn>
                              </p:par>
                            </p:childTnLst>
                          </p:cTn>
                        </p:par>
                        <p:par>
                          <p:cTn id="12" fill="hold" nodeType="afterGroup">
                            <p:stCondLst>
                              <p:cond delay="3000"/>
                            </p:stCondLst>
                            <p:childTnLst>
                              <p:par>
                                <p:cTn id="13" presetID="14" presetClass="entr" presetSubtype="10" fill="hold" grpId="0" nodeType="afterEffect">
                                  <p:stCondLst>
                                    <p:cond delay="3000"/>
                                  </p:stCondLst>
                                  <p:childTnLst>
                                    <p:set>
                                      <p:cBhvr>
                                        <p:cTn id="14" dur="1" fill="hold">
                                          <p:stCondLst>
                                            <p:cond delay="0"/>
                                          </p:stCondLst>
                                        </p:cTn>
                                        <p:tgtEl>
                                          <p:spTgt spid="369667"/>
                                        </p:tgtEl>
                                        <p:attrNameLst>
                                          <p:attrName>style.visibility</p:attrName>
                                        </p:attrNameLst>
                                      </p:cBhvr>
                                      <p:to>
                                        <p:strVal val="visible"/>
                                      </p:to>
                                    </p:set>
                                    <p:animEffect transition="in" filter="randombar(horizontal)">
                                      <p:cBhvr>
                                        <p:cTn id="15" dur="500"/>
                                        <p:tgtEl>
                                          <p:spTgt spid="369667"/>
                                        </p:tgtEl>
                                      </p:cBhvr>
                                    </p:animEffect>
                                  </p:childTnLst>
                                </p:cTn>
                              </p:par>
                            </p:childTnLst>
                          </p:cTn>
                        </p:par>
                        <p:par>
                          <p:cTn id="16" fill="hold" nodeType="afterGroup">
                            <p:stCondLst>
                              <p:cond delay="6500"/>
                            </p:stCondLst>
                            <p:childTnLst>
                              <p:par>
                                <p:cTn id="17" presetID="14" presetClass="entr" presetSubtype="10" fill="hold" nodeType="after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5"/>
          <p:cNvSpPr>
            <a:spLocks noGrp="1" noChangeArrowheads="1"/>
          </p:cNvSpPr>
          <p:nvPr>
            <p:ph type="title"/>
          </p:nvPr>
        </p:nvSpPr>
        <p:spPr/>
        <p:txBody>
          <a:bodyPr/>
          <a:lstStyle/>
          <a:p>
            <a:pPr eaLnBrk="1" hangingPunct="1"/>
            <a:endParaRPr lang="gu-IN" smtClean="0"/>
          </a:p>
        </p:txBody>
      </p:sp>
      <p:pic>
        <p:nvPicPr>
          <p:cNvPr id="132099" name="Picture 4" descr="re 024"/>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a:xfrm>
            <a:off x="1554163" y="1600200"/>
            <a:ext cx="6034087" cy="4525963"/>
          </a:xfrm>
          <a:noFill/>
        </p:spPr>
      </p:pic>
    </p:spTree>
    <p:extLst>
      <p:ext uri="{BB962C8B-B14F-4D97-AF65-F5344CB8AC3E}">
        <p14:creationId xmlns:p14="http://schemas.microsoft.com/office/powerpoint/2010/main" xmlns="" val="382181510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5"/>
          <p:cNvSpPr>
            <a:spLocks noGrp="1" noChangeArrowheads="1"/>
          </p:cNvSpPr>
          <p:nvPr>
            <p:ph type="title"/>
          </p:nvPr>
        </p:nvSpPr>
        <p:spPr/>
        <p:txBody>
          <a:bodyPr/>
          <a:lstStyle/>
          <a:p>
            <a:pPr eaLnBrk="1" hangingPunct="1"/>
            <a:endParaRPr lang="gu-IN" smtClean="0"/>
          </a:p>
        </p:txBody>
      </p:sp>
      <p:pic>
        <p:nvPicPr>
          <p:cNvPr id="133123" name="Picture 4" descr="re 023"/>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a:xfrm>
            <a:off x="1554163" y="1600200"/>
            <a:ext cx="6034087" cy="4525963"/>
          </a:xfrm>
          <a:noFill/>
        </p:spPr>
      </p:pic>
    </p:spTree>
    <p:extLst>
      <p:ext uri="{BB962C8B-B14F-4D97-AF65-F5344CB8AC3E}">
        <p14:creationId xmlns:p14="http://schemas.microsoft.com/office/powerpoint/2010/main" xmlns="" val="297866786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smtClean="0"/>
              <a:t>Problems</a:t>
            </a:r>
          </a:p>
        </p:txBody>
      </p:sp>
      <p:sp>
        <p:nvSpPr>
          <p:cNvPr id="89091" name="Rectangle 3"/>
          <p:cNvSpPr>
            <a:spLocks noGrp="1" noChangeArrowheads="1"/>
          </p:cNvSpPr>
          <p:nvPr>
            <p:ph type="body" idx="1"/>
          </p:nvPr>
        </p:nvSpPr>
        <p:spPr>
          <a:xfrm>
            <a:off x="304800" y="1600200"/>
            <a:ext cx="8534400" cy="5257800"/>
          </a:xfrm>
        </p:spPr>
        <p:txBody>
          <a:bodyPr/>
          <a:lstStyle/>
          <a:p>
            <a:pPr eaLnBrk="1" hangingPunct="1">
              <a:lnSpc>
                <a:spcPct val="90000"/>
              </a:lnSpc>
            </a:pPr>
            <a:r>
              <a:rPr lang="en-US" sz="2400" b="1" smtClean="0"/>
              <a:t>Less Bearing Capacity</a:t>
            </a:r>
          </a:p>
          <a:p>
            <a:pPr eaLnBrk="1" hangingPunct="1">
              <a:lnSpc>
                <a:spcPct val="90000"/>
              </a:lnSpc>
            </a:pPr>
            <a:r>
              <a:rPr lang="en-US" sz="2400" b="1" smtClean="0"/>
              <a:t>More Settlement</a:t>
            </a:r>
          </a:p>
          <a:p>
            <a:pPr eaLnBrk="1" hangingPunct="1">
              <a:lnSpc>
                <a:spcPct val="90000"/>
              </a:lnSpc>
            </a:pPr>
            <a:r>
              <a:rPr lang="en-US" sz="2400" b="1" smtClean="0"/>
              <a:t>Swelling , Shrinking </a:t>
            </a:r>
          </a:p>
          <a:p>
            <a:pPr eaLnBrk="1" hangingPunct="1">
              <a:lnSpc>
                <a:spcPct val="90000"/>
              </a:lnSpc>
            </a:pPr>
            <a:r>
              <a:rPr lang="en-US" sz="2400" b="1" smtClean="0"/>
              <a:t>Liquefaction</a:t>
            </a:r>
          </a:p>
          <a:p>
            <a:pPr eaLnBrk="1" hangingPunct="1">
              <a:lnSpc>
                <a:spcPct val="90000"/>
              </a:lnSpc>
            </a:pPr>
            <a:r>
              <a:rPr lang="en-US" sz="2400" b="1" smtClean="0">
                <a:solidFill>
                  <a:srgbClr val="FF0000"/>
                </a:solidFill>
              </a:rPr>
              <a:t>What can be done?</a:t>
            </a:r>
          </a:p>
          <a:p>
            <a:pPr lvl="1" eaLnBrk="1" hangingPunct="1">
              <a:lnSpc>
                <a:spcPct val="90000"/>
              </a:lnSpc>
            </a:pPr>
            <a:r>
              <a:rPr lang="en-US" sz="2000" b="1" smtClean="0"/>
              <a:t>Avoid the site </a:t>
            </a:r>
          </a:p>
          <a:p>
            <a:pPr lvl="1" eaLnBrk="1" hangingPunct="1">
              <a:lnSpc>
                <a:spcPct val="90000"/>
              </a:lnSpc>
            </a:pPr>
            <a:r>
              <a:rPr lang="en-US" sz="2000" b="1" smtClean="0"/>
              <a:t>Distribute Load- Raft Foundation</a:t>
            </a:r>
          </a:p>
          <a:p>
            <a:pPr lvl="1" eaLnBrk="1" hangingPunct="1">
              <a:lnSpc>
                <a:spcPct val="90000"/>
              </a:lnSpc>
            </a:pPr>
            <a:r>
              <a:rPr lang="en-US" sz="2000" b="1" smtClean="0"/>
              <a:t>Bye-pass poor soil- piles </a:t>
            </a:r>
          </a:p>
          <a:p>
            <a:pPr lvl="1" eaLnBrk="1" hangingPunct="1">
              <a:lnSpc>
                <a:spcPct val="90000"/>
              </a:lnSpc>
            </a:pPr>
            <a:r>
              <a:rPr lang="en-US" sz="2000" b="1" smtClean="0"/>
              <a:t>Improve the soil (Ground Improvement/ Modification</a:t>
            </a:r>
          </a:p>
          <a:p>
            <a:pPr lvl="1" eaLnBrk="1" hangingPunct="1">
              <a:lnSpc>
                <a:spcPct val="90000"/>
              </a:lnSpc>
            </a:pPr>
            <a:r>
              <a:rPr lang="en-US" sz="2000" b="1" smtClean="0"/>
              <a:t>Modify Engg. Properties of soil</a:t>
            </a:r>
          </a:p>
          <a:p>
            <a:pPr lvl="1" eaLnBrk="1" hangingPunct="1">
              <a:lnSpc>
                <a:spcPct val="90000"/>
              </a:lnSpc>
            </a:pPr>
            <a:r>
              <a:rPr lang="en-US" sz="2000" b="1" smtClean="0"/>
              <a:t>Increase shear strength of soil</a:t>
            </a:r>
          </a:p>
          <a:p>
            <a:pPr lvl="1" eaLnBrk="1" hangingPunct="1">
              <a:lnSpc>
                <a:spcPct val="90000"/>
              </a:lnSpc>
            </a:pPr>
            <a:r>
              <a:rPr lang="en-US" sz="2000" b="1" smtClean="0"/>
              <a:t>Reduce compressibility of fine element </a:t>
            </a:r>
          </a:p>
          <a:p>
            <a:pPr lvl="1" eaLnBrk="1" hangingPunct="1">
              <a:lnSpc>
                <a:spcPct val="90000"/>
              </a:lnSpc>
            </a:pPr>
            <a:r>
              <a:rPr lang="en-US" sz="2000" b="1" smtClean="0"/>
              <a:t>Increase/Decrease “k”</a:t>
            </a:r>
          </a:p>
          <a:p>
            <a:pPr lvl="1" eaLnBrk="1" hangingPunct="1">
              <a:lnSpc>
                <a:spcPct val="90000"/>
              </a:lnSpc>
            </a:pPr>
            <a:r>
              <a:rPr lang="en-US" sz="2000" b="1" smtClean="0"/>
              <a:t>Modify Swelling/Shrinking behaviour </a:t>
            </a:r>
          </a:p>
        </p:txBody>
      </p:sp>
    </p:spTree>
    <p:extLst>
      <p:ext uri="{BB962C8B-B14F-4D97-AF65-F5344CB8AC3E}">
        <p14:creationId xmlns:p14="http://schemas.microsoft.com/office/powerpoint/2010/main" xmlns="" val="340819283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RECO Wall Valdez"/>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685800"/>
            <a:ext cx="9144000" cy="633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4147" name="Text Box 3"/>
          <p:cNvSpPr txBox="1">
            <a:spLocks noChangeArrowheads="1"/>
          </p:cNvSpPr>
          <p:nvPr/>
        </p:nvSpPr>
        <p:spPr bwMode="auto">
          <a:xfrm>
            <a:off x="152400" y="0"/>
            <a:ext cx="89916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algn="ctr" eaLnBrk="1" hangingPunct="1">
              <a:spcBef>
                <a:spcPct val="50000"/>
              </a:spcBef>
            </a:pPr>
            <a:r>
              <a:rPr lang="en-US" sz="3200">
                <a:solidFill>
                  <a:srgbClr val="FFFF00"/>
                </a:solidFill>
                <a:latin typeface="Comic Sans MS" pitchFamily="66" charset="0"/>
              </a:rPr>
              <a:t>Reinforced Earth Wall, Valdez, Alaska</a:t>
            </a:r>
          </a:p>
        </p:txBody>
      </p:sp>
    </p:spTree>
    <p:extLst>
      <p:ext uri="{BB962C8B-B14F-4D97-AF65-F5344CB8AC3E}">
        <p14:creationId xmlns:p14="http://schemas.microsoft.com/office/powerpoint/2010/main" xmlns="" val="374465872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b="1" smtClean="0"/>
              <a:t>References:</a:t>
            </a:r>
            <a:endParaRPr lang="en-US" smtClean="0"/>
          </a:p>
        </p:txBody>
      </p:sp>
      <p:sp>
        <p:nvSpPr>
          <p:cNvPr id="135171" name="Content Placeholder 2"/>
          <p:cNvSpPr>
            <a:spLocks noGrp="1"/>
          </p:cNvSpPr>
          <p:nvPr>
            <p:ph idx="1"/>
          </p:nvPr>
        </p:nvSpPr>
        <p:spPr/>
        <p:txBody>
          <a:bodyPr/>
          <a:lstStyle/>
          <a:p>
            <a:pPr algn="just"/>
            <a:r>
              <a:rPr lang="en-US" sz="2000" smtClean="0"/>
              <a:t>IS:1892-1979: C.O.P. for site investigations for foundations.</a:t>
            </a:r>
          </a:p>
          <a:p>
            <a:pPr algn="just"/>
            <a:r>
              <a:rPr lang="en-US" sz="2000" smtClean="0"/>
              <a:t>IS:1904-1978: C.O.P. for structural safety of buildings-shallow foundations.</a:t>
            </a:r>
          </a:p>
          <a:p>
            <a:pPr algn="just"/>
            <a:r>
              <a:rPr lang="en-US" sz="2000" smtClean="0"/>
              <a:t>IS:6403-1981: C.O.P. for determination of bearing capacity of shallow foundations.</a:t>
            </a:r>
          </a:p>
          <a:p>
            <a:pPr algn="just"/>
            <a:r>
              <a:rPr lang="en-US" sz="2000" smtClean="0"/>
              <a:t>IS:8009 (Part 1)-1976: C.O.P. for calculations of settlements of foundations.</a:t>
            </a:r>
          </a:p>
          <a:p>
            <a:pPr algn="just"/>
            <a:r>
              <a:rPr lang="en-US" sz="2000" smtClean="0"/>
              <a:t>J. E. Bowles: Foundation Analysis and Design, McGraw-Hill Companies Inc, New York.</a:t>
            </a:r>
          </a:p>
          <a:p>
            <a:pPr algn="just"/>
            <a:r>
              <a:rPr lang="en-US" sz="2000" smtClean="0"/>
              <a:t>Alam Singh: Soil Engineering in Theory and Practice, Asia Publishing House, Mumbai</a:t>
            </a:r>
          </a:p>
          <a:p>
            <a:pPr algn="just"/>
            <a:r>
              <a:rPr lang="en-US" sz="2000" smtClean="0"/>
              <a:t>N. V. Nayak: Foundation Design Manual, Dhanpat Rai and Sons, New Delhi</a:t>
            </a:r>
          </a:p>
        </p:txBody>
      </p:sp>
      <p:sp>
        <p:nvSpPr>
          <p:cNvPr id="6" name="Slide Number Placeholder 5"/>
          <p:cNvSpPr>
            <a:spLocks noGrp="1"/>
          </p:cNvSpPr>
          <p:nvPr>
            <p:ph type="sldNum" sz="quarter" idx="12"/>
          </p:nvPr>
        </p:nvSpPr>
        <p:spPr/>
        <p:txBody>
          <a:bodyPr/>
          <a:lstStyle/>
          <a:p>
            <a:pPr>
              <a:defRPr/>
            </a:pPr>
            <a:fld id="{2B9CFC45-655E-4262-9119-4C838E38938F}" type="slidenum">
              <a:rPr lang="en-US" smtClean="0"/>
              <a:pPr>
                <a:defRPr/>
              </a:pPr>
              <a:t>51</a:t>
            </a:fld>
            <a:endParaRPr lang="en-US" dirty="0"/>
          </a:p>
        </p:txBody>
      </p:sp>
    </p:spTree>
    <p:extLst>
      <p:ext uri="{BB962C8B-B14F-4D97-AF65-F5344CB8AC3E}">
        <p14:creationId xmlns:p14="http://schemas.microsoft.com/office/powerpoint/2010/main" xmlns="" val="21370224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DSCN021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6195" name="WordArt 4"/>
          <p:cNvSpPr>
            <a:spLocks noChangeArrowheads="1" noChangeShapeType="1" noTextEdit="1"/>
          </p:cNvSpPr>
          <p:nvPr/>
        </p:nvSpPr>
        <p:spPr bwMode="auto">
          <a:xfrm>
            <a:off x="1600200" y="4191000"/>
            <a:ext cx="6324600" cy="1905000"/>
          </a:xfrm>
          <a:prstGeom prst="rect">
            <a:avLst/>
          </a:prstGeom>
        </p:spPr>
        <p:txBody>
          <a:bodyPr wrap="none" fromWordArt="1">
            <a:prstTxWarp prst="textPlain">
              <a:avLst>
                <a:gd name="adj" fmla="val 50000"/>
              </a:avLst>
            </a:prstTxWarp>
          </a:bodyPr>
          <a:lstStyle/>
          <a:p>
            <a:pPr algn="ctr"/>
            <a:r>
              <a:rPr lang="en-US" sz="3600" kern="10">
                <a:ln w="12700">
                  <a:solidFill>
                    <a:srgbClr val="3333CC"/>
                  </a:solidFill>
                  <a:round/>
                  <a:headEnd/>
                  <a:tailEnd/>
                </a:ln>
                <a:solidFill>
                  <a:srgbClr val="B2B2B2">
                    <a:alpha val="50195"/>
                  </a:srgbClr>
                </a:solidFill>
                <a:effectLst>
                  <a:outerShdw dist="45791" dir="2021404" algn="ctr" rotWithShape="0">
                    <a:srgbClr val="9999FF"/>
                  </a:outerShdw>
                </a:effectLst>
                <a:latin typeface="Arial Black"/>
              </a:rPr>
              <a:t>Thank You</a:t>
            </a:r>
          </a:p>
        </p:txBody>
      </p:sp>
    </p:spTree>
    <p:extLst>
      <p:ext uri="{BB962C8B-B14F-4D97-AF65-F5344CB8AC3E}">
        <p14:creationId xmlns:p14="http://schemas.microsoft.com/office/powerpoint/2010/main" xmlns="" val="317851868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2"/>
          <p:cNvSpPr txBox="1">
            <a:spLocks noChangeArrowheads="1"/>
          </p:cNvSpPr>
          <p:nvPr/>
        </p:nvSpPr>
        <p:spPr bwMode="auto">
          <a:xfrm>
            <a:off x="457200" y="1203325"/>
            <a:ext cx="47244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2000" b="1">
                <a:solidFill>
                  <a:srgbClr val="FFFF00"/>
                </a:solidFill>
                <a:latin typeface="Tahoma" pitchFamily="34" charset="0"/>
              </a:rPr>
              <a:t>Clay expands with water input causing differential soil movement and structural damage</a:t>
            </a:r>
          </a:p>
        </p:txBody>
      </p:sp>
      <p:sp>
        <p:nvSpPr>
          <p:cNvPr id="8196" name="Rectangle 3"/>
          <p:cNvSpPr>
            <a:spLocks noChangeArrowheads="1"/>
          </p:cNvSpPr>
          <p:nvPr/>
        </p:nvSpPr>
        <p:spPr bwMode="auto">
          <a:xfrm>
            <a:off x="228600" y="-76200"/>
            <a:ext cx="52578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sz="4400">
                <a:solidFill>
                  <a:schemeClr val="tx2"/>
                </a:solidFill>
              </a:rPr>
              <a:t>Soil: Shrink-Swell</a:t>
            </a:r>
          </a:p>
        </p:txBody>
      </p:sp>
      <p:pic>
        <p:nvPicPr>
          <p:cNvPr id="8197" name="Picture 4" descr="FG14_09a"/>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2376488"/>
            <a:ext cx="3914775" cy="3948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8" name="Picture 5" descr="FG14_09b"/>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67200" y="1981200"/>
            <a:ext cx="4746625" cy="478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8194" name="Object 6"/>
          <p:cNvGraphicFramePr>
            <a:graphicFrameLocks noChangeAspect="1"/>
          </p:cNvGraphicFramePr>
          <p:nvPr/>
        </p:nvGraphicFramePr>
        <p:xfrm>
          <a:off x="5410200" y="152400"/>
          <a:ext cx="3581400" cy="2638425"/>
        </p:xfrm>
        <a:graphic>
          <a:graphicData uri="http://schemas.openxmlformats.org/presentationml/2006/ole">
            <p:oleObj spid="_x0000_s1029" name="Image" r:id="rId5" imgW="4723810" imgH="3479365" progId="">
              <p:embed/>
            </p:oleObj>
          </a:graphicData>
        </a:graphic>
      </p:graphicFrame>
    </p:spTree>
    <p:extLst>
      <p:ext uri="{BB962C8B-B14F-4D97-AF65-F5344CB8AC3E}">
        <p14:creationId xmlns:p14="http://schemas.microsoft.com/office/powerpoint/2010/main" xmlns="" val="35455826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smtClean="0"/>
              <a:t>Methods of Soil Improvement </a:t>
            </a:r>
          </a:p>
        </p:txBody>
      </p:sp>
      <p:sp>
        <p:nvSpPr>
          <p:cNvPr id="90115" name="Rectangle 3"/>
          <p:cNvSpPr>
            <a:spLocks noGrp="1" noChangeArrowheads="1"/>
          </p:cNvSpPr>
          <p:nvPr>
            <p:ph type="body" idx="1"/>
          </p:nvPr>
        </p:nvSpPr>
        <p:spPr/>
        <p:txBody>
          <a:bodyPr/>
          <a:lstStyle/>
          <a:p>
            <a:pPr eaLnBrk="1" hangingPunct="1"/>
            <a:r>
              <a:rPr lang="en-US" smtClean="0"/>
              <a:t>Excavation/ Replacement</a:t>
            </a:r>
          </a:p>
          <a:p>
            <a:pPr eaLnBrk="1" hangingPunct="1"/>
            <a:r>
              <a:rPr lang="en-US" smtClean="0"/>
              <a:t>Compaction</a:t>
            </a:r>
          </a:p>
          <a:p>
            <a:pPr eaLnBrk="1" hangingPunct="1"/>
            <a:r>
              <a:rPr lang="en-US" smtClean="0"/>
              <a:t>Consolidation </a:t>
            </a:r>
          </a:p>
          <a:p>
            <a:pPr eaLnBrk="1" hangingPunct="1"/>
            <a:r>
              <a:rPr lang="en-US" smtClean="0"/>
              <a:t>Inclusion of reinforcement </a:t>
            </a:r>
          </a:p>
        </p:txBody>
      </p:sp>
    </p:spTree>
    <p:extLst>
      <p:ext uri="{BB962C8B-B14F-4D97-AF65-F5344CB8AC3E}">
        <p14:creationId xmlns:p14="http://schemas.microsoft.com/office/powerpoint/2010/main" xmlns="" val="15444143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mtClean="0"/>
              <a:t>In-situ Ground Improvement </a:t>
            </a:r>
          </a:p>
        </p:txBody>
      </p:sp>
      <p:sp>
        <p:nvSpPr>
          <p:cNvPr id="91139" name="Rectangle 3"/>
          <p:cNvSpPr>
            <a:spLocks noGrp="1" noChangeArrowheads="1"/>
          </p:cNvSpPr>
          <p:nvPr>
            <p:ph type="body" idx="1"/>
          </p:nvPr>
        </p:nvSpPr>
        <p:spPr>
          <a:xfrm>
            <a:off x="457200" y="1600200"/>
            <a:ext cx="8686800" cy="4876800"/>
          </a:xfrm>
        </p:spPr>
        <p:txBody>
          <a:bodyPr/>
          <a:lstStyle/>
          <a:p>
            <a:pPr eaLnBrk="1" hangingPunct="1">
              <a:lnSpc>
                <a:spcPct val="80000"/>
              </a:lnSpc>
            </a:pPr>
            <a:r>
              <a:rPr lang="en-US" sz="2800" smtClean="0"/>
              <a:t>Reducing void spaces by making boreholes and subjecting  soil to lateral pressure,</a:t>
            </a:r>
          </a:p>
          <a:p>
            <a:pPr eaLnBrk="1" hangingPunct="1">
              <a:lnSpc>
                <a:spcPct val="80000"/>
              </a:lnSpc>
            </a:pPr>
            <a:r>
              <a:rPr lang="en-US" sz="2800" smtClean="0"/>
              <a:t>Reducing void space by impact, vibrations or shock,</a:t>
            </a:r>
          </a:p>
          <a:p>
            <a:pPr eaLnBrk="1" hangingPunct="1">
              <a:lnSpc>
                <a:spcPct val="80000"/>
              </a:lnSpc>
            </a:pPr>
            <a:r>
              <a:rPr lang="en-US" sz="2800" smtClean="0"/>
              <a:t>Reducing saturated void space by rapid drainage of water from it,</a:t>
            </a:r>
          </a:p>
          <a:p>
            <a:pPr eaLnBrk="1" hangingPunct="1">
              <a:lnSpc>
                <a:spcPct val="80000"/>
              </a:lnSpc>
            </a:pPr>
            <a:r>
              <a:rPr lang="en-US" sz="2800" smtClean="0"/>
              <a:t>filling void spaces with grouts,</a:t>
            </a:r>
          </a:p>
          <a:p>
            <a:pPr eaLnBrk="1" hangingPunct="1">
              <a:lnSpc>
                <a:spcPct val="80000"/>
              </a:lnSpc>
            </a:pPr>
            <a:r>
              <a:rPr lang="en-US" sz="2800" smtClean="0"/>
              <a:t>Removing existing soil by making bore holes and replacing them with stronger material,</a:t>
            </a:r>
          </a:p>
          <a:p>
            <a:pPr eaLnBrk="1" hangingPunct="1">
              <a:lnSpc>
                <a:spcPct val="80000"/>
              </a:lnSpc>
            </a:pPr>
            <a:r>
              <a:rPr lang="en-US" sz="2800" smtClean="0"/>
              <a:t>Deep mixing of cementations materials with soil using special tools,</a:t>
            </a:r>
          </a:p>
          <a:p>
            <a:pPr eaLnBrk="1" hangingPunct="1">
              <a:lnSpc>
                <a:spcPct val="80000"/>
              </a:lnSpc>
            </a:pPr>
            <a:r>
              <a:rPr lang="en-US" sz="2800" smtClean="0"/>
              <a:t>Inserting reinforcing elements into the soil and </a:t>
            </a:r>
          </a:p>
        </p:txBody>
      </p:sp>
    </p:spTree>
    <p:extLst>
      <p:ext uri="{BB962C8B-B14F-4D97-AF65-F5344CB8AC3E}">
        <p14:creationId xmlns:p14="http://schemas.microsoft.com/office/powerpoint/2010/main" xmlns="" val="330135254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marL="723900" indent="-723900" eaLnBrk="1" hangingPunct="1"/>
            <a:r>
              <a:rPr lang="en-US" smtClean="0"/>
              <a:t>Methods for Soil Improvement</a:t>
            </a:r>
          </a:p>
        </p:txBody>
      </p:sp>
      <p:sp>
        <p:nvSpPr>
          <p:cNvPr id="92163" name="Text Box 3"/>
          <p:cNvSpPr txBox="1">
            <a:spLocks noChangeArrowheads="1"/>
          </p:cNvSpPr>
          <p:nvPr/>
        </p:nvSpPr>
        <p:spPr bwMode="auto">
          <a:xfrm>
            <a:off x="762000" y="1311275"/>
            <a:ext cx="22098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algn="ctr" eaLnBrk="1" hangingPunct="1"/>
            <a:r>
              <a:rPr lang="en-US" sz="2400">
                <a:latin typeface="Times New Roman" pitchFamily="18" charset="0"/>
              </a:rPr>
              <a:t>Ground</a:t>
            </a:r>
          </a:p>
          <a:p>
            <a:pPr algn="ctr" eaLnBrk="1" hangingPunct="1"/>
            <a:r>
              <a:rPr lang="en-US" sz="2400">
                <a:latin typeface="Times New Roman" pitchFamily="18" charset="0"/>
              </a:rPr>
              <a:t> Reinforcement</a:t>
            </a:r>
          </a:p>
        </p:txBody>
      </p:sp>
      <p:sp>
        <p:nvSpPr>
          <p:cNvPr id="92164" name="Text Box 4"/>
          <p:cNvSpPr txBox="1">
            <a:spLocks noChangeArrowheads="1"/>
          </p:cNvSpPr>
          <p:nvPr/>
        </p:nvSpPr>
        <p:spPr bwMode="auto">
          <a:xfrm>
            <a:off x="3581400" y="1311275"/>
            <a:ext cx="22098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algn="ctr" eaLnBrk="1" hangingPunct="1"/>
            <a:r>
              <a:rPr lang="en-US" sz="2400">
                <a:latin typeface="Times New Roman" pitchFamily="18" charset="0"/>
              </a:rPr>
              <a:t>Ground</a:t>
            </a:r>
          </a:p>
          <a:p>
            <a:pPr algn="ctr" eaLnBrk="1" hangingPunct="1"/>
            <a:r>
              <a:rPr lang="en-US" sz="2400">
                <a:latin typeface="Times New Roman" pitchFamily="18" charset="0"/>
              </a:rPr>
              <a:t> Improvement</a:t>
            </a:r>
          </a:p>
        </p:txBody>
      </p:sp>
      <p:sp>
        <p:nvSpPr>
          <p:cNvPr id="92165" name="Text Box 5"/>
          <p:cNvSpPr txBox="1">
            <a:spLocks noChangeArrowheads="1"/>
          </p:cNvSpPr>
          <p:nvPr/>
        </p:nvSpPr>
        <p:spPr bwMode="auto">
          <a:xfrm>
            <a:off x="6248400" y="1311275"/>
            <a:ext cx="22098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algn="ctr" eaLnBrk="1" hangingPunct="1"/>
            <a:r>
              <a:rPr lang="en-US" sz="2400">
                <a:latin typeface="Times New Roman" pitchFamily="18" charset="0"/>
              </a:rPr>
              <a:t>Ground</a:t>
            </a:r>
          </a:p>
          <a:p>
            <a:pPr algn="ctr" eaLnBrk="1" hangingPunct="1"/>
            <a:r>
              <a:rPr lang="en-US" sz="2400">
                <a:latin typeface="Times New Roman" pitchFamily="18" charset="0"/>
              </a:rPr>
              <a:t> Treatment</a:t>
            </a:r>
          </a:p>
        </p:txBody>
      </p:sp>
      <p:sp>
        <p:nvSpPr>
          <p:cNvPr id="92166" name="Text Box 6"/>
          <p:cNvSpPr txBox="1">
            <a:spLocks noChangeArrowheads="1"/>
          </p:cNvSpPr>
          <p:nvPr/>
        </p:nvSpPr>
        <p:spPr bwMode="auto">
          <a:xfrm>
            <a:off x="533400" y="2209800"/>
            <a:ext cx="2895600" cy="344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9388" indent="-179388"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buFontTx/>
              <a:buChar char="•"/>
            </a:pPr>
            <a:r>
              <a:rPr lang="en-US" sz="2000">
                <a:latin typeface="Times New Roman" pitchFamily="18" charset="0"/>
              </a:rPr>
              <a:t>Stone Columns</a:t>
            </a:r>
          </a:p>
          <a:p>
            <a:pPr eaLnBrk="1" hangingPunct="1">
              <a:buFontTx/>
              <a:buChar char="•"/>
            </a:pPr>
            <a:r>
              <a:rPr lang="en-US" sz="2000">
                <a:latin typeface="Times New Roman" pitchFamily="18" charset="0"/>
              </a:rPr>
              <a:t>Soil Nails</a:t>
            </a:r>
          </a:p>
          <a:p>
            <a:pPr eaLnBrk="1" hangingPunct="1">
              <a:buFontTx/>
              <a:buChar char="•"/>
            </a:pPr>
            <a:r>
              <a:rPr lang="en-US" sz="2000">
                <a:latin typeface="Times New Roman" pitchFamily="18" charset="0"/>
              </a:rPr>
              <a:t>Deep Soil Mixing</a:t>
            </a:r>
          </a:p>
          <a:p>
            <a:pPr eaLnBrk="1" hangingPunct="1">
              <a:buFontTx/>
              <a:buChar char="•"/>
            </a:pPr>
            <a:r>
              <a:rPr lang="en-US" sz="2000">
                <a:latin typeface="Times New Roman" pitchFamily="18" charset="0"/>
              </a:rPr>
              <a:t>Micropiles (Mini-piles)</a:t>
            </a:r>
          </a:p>
          <a:p>
            <a:pPr eaLnBrk="1" hangingPunct="1">
              <a:buFontTx/>
              <a:buChar char="•"/>
            </a:pPr>
            <a:r>
              <a:rPr lang="en-US" sz="2000">
                <a:latin typeface="Times New Roman" pitchFamily="18" charset="0"/>
              </a:rPr>
              <a:t>Jet Grouting</a:t>
            </a:r>
          </a:p>
          <a:p>
            <a:pPr eaLnBrk="1" hangingPunct="1">
              <a:buFontTx/>
              <a:buChar char="•"/>
            </a:pPr>
            <a:r>
              <a:rPr lang="en-US" sz="2000">
                <a:latin typeface="Times New Roman" pitchFamily="18" charset="0"/>
              </a:rPr>
              <a:t>Ground Anchors</a:t>
            </a:r>
          </a:p>
          <a:p>
            <a:pPr eaLnBrk="1" hangingPunct="1">
              <a:buFontTx/>
              <a:buChar char="•"/>
            </a:pPr>
            <a:r>
              <a:rPr lang="en-US" sz="2000">
                <a:latin typeface="Times New Roman" pitchFamily="18" charset="0"/>
              </a:rPr>
              <a:t>Geosynthetics</a:t>
            </a:r>
          </a:p>
          <a:p>
            <a:pPr eaLnBrk="1" hangingPunct="1">
              <a:buFontTx/>
              <a:buChar char="•"/>
            </a:pPr>
            <a:r>
              <a:rPr lang="en-US" sz="2000">
                <a:latin typeface="Times New Roman" pitchFamily="18" charset="0"/>
              </a:rPr>
              <a:t>Fiber Reinforcement</a:t>
            </a:r>
          </a:p>
          <a:p>
            <a:pPr eaLnBrk="1" hangingPunct="1">
              <a:buFontTx/>
              <a:buChar char="•"/>
            </a:pPr>
            <a:r>
              <a:rPr lang="en-US" sz="2000">
                <a:latin typeface="Times New Roman" pitchFamily="18" charset="0"/>
              </a:rPr>
              <a:t>Lime Columns</a:t>
            </a:r>
          </a:p>
          <a:p>
            <a:pPr eaLnBrk="1" hangingPunct="1">
              <a:buFontTx/>
              <a:buChar char="•"/>
            </a:pPr>
            <a:r>
              <a:rPr lang="en-US" sz="2000">
                <a:latin typeface="Times New Roman" pitchFamily="18" charset="0"/>
              </a:rPr>
              <a:t>Mechanically Stabilized Earth</a:t>
            </a:r>
          </a:p>
        </p:txBody>
      </p:sp>
      <p:sp>
        <p:nvSpPr>
          <p:cNvPr id="92167" name="Text Box 7"/>
          <p:cNvSpPr txBox="1">
            <a:spLocks noChangeArrowheads="1"/>
          </p:cNvSpPr>
          <p:nvPr/>
        </p:nvSpPr>
        <p:spPr bwMode="auto">
          <a:xfrm>
            <a:off x="3429000" y="2286000"/>
            <a:ext cx="2590800"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9388" indent="-179388"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buFontTx/>
              <a:buChar char="•"/>
            </a:pPr>
            <a:r>
              <a:rPr lang="en-US" sz="2000">
                <a:latin typeface="Times New Roman" pitchFamily="18" charset="0"/>
              </a:rPr>
              <a:t>Deep Dynamic Compaction</a:t>
            </a:r>
          </a:p>
          <a:p>
            <a:pPr eaLnBrk="1" hangingPunct="1">
              <a:buFontTx/>
              <a:buChar char="•"/>
            </a:pPr>
            <a:r>
              <a:rPr lang="en-US" sz="2000">
                <a:latin typeface="Times New Roman" pitchFamily="18" charset="0"/>
              </a:rPr>
              <a:t>Drainage/Surcharge</a:t>
            </a:r>
          </a:p>
          <a:p>
            <a:pPr eaLnBrk="1" hangingPunct="1">
              <a:buFontTx/>
              <a:buChar char="•"/>
            </a:pPr>
            <a:r>
              <a:rPr lang="en-US" sz="2000">
                <a:latin typeface="Times New Roman" pitchFamily="18" charset="0"/>
              </a:rPr>
              <a:t>Compaction grouting</a:t>
            </a:r>
          </a:p>
          <a:p>
            <a:pPr eaLnBrk="1" hangingPunct="1">
              <a:buFontTx/>
              <a:buChar char="•"/>
            </a:pPr>
            <a:r>
              <a:rPr lang="en-US" sz="2000">
                <a:latin typeface="Times New Roman" pitchFamily="18" charset="0"/>
              </a:rPr>
              <a:t>Blasting</a:t>
            </a:r>
          </a:p>
          <a:p>
            <a:pPr eaLnBrk="1" hangingPunct="1">
              <a:buFontTx/>
              <a:buChar char="•"/>
            </a:pPr>
            <a:r>
              <a:rPr lang="en-US" sz="2000">
                <a:latin typeface="Times New Roman" pitchFamily="18" charset="0"/>
              </a:rPr>
              <a:t>Surface Compaction</a:t>
            </a:r>
          </a:p>
        </p:txBody>
      </p:sp>
      <p:sp>
        <p:nvSpPr>
          <p:cNvPr id="92168" name="Text Box 8"/>
          <p:cNvSpPr txBox="1">
            <a:spLocks noChangeArrowheads="1"/>
          </p:cNvSpPr>
          <p:nvPr/>
        </p:nvSpPr>
        <p:spPr bwMode="auto">
          <a:xfrm>
            <a:off x="6400800" y="2362200"/>
            <a:ext cx="2209800"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9388" indent="-179388"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buFontTx/>
              <a:buChar char="•"/>
            </a:pPr>
            <a:r>
              <a:rPr lang="en-US" sz="2000">
                <a:latin typeface="Times New Roman" pitchFamily="18" charset="0"/>
              </a:rPr>
              <a:t>Soil Cement</a:t>
            </a:r>
          </a:p>
          <a:p>
            <a:pPr eaLnBrk="1" hangingPunct="1">
              <a:buFontTx/>
              <a:buChar char="•"/>
            </a:pPr>
            <a:r>
              <a:rPr lang="en-US" sz="2000">
                <a:latin typeface="Times New Roman" pitchFamily="18" charset="0"/>
              </a:rPr>
              <a:t>Lime Admixtures</a:t>
            </a:r>
          </a:p>
          <a:p>
            <a:pPr eaLnBrk="1" hangingPunct="1">
              <a:buFontTx/>
              <a:buChar char="•"/>
            </a:pPr>
            <a:r>
              <a:rPr lang="en-US" sz="2000">
                <a:latin typeface="Times New Roman" pitchFamily="18" charset="0"/>
              </a:rPr>
              <a:t>Flyash</a:t>
            </a:r>
          </a:p>
          <a:p>
            <a:pPr eaLnBrk="1" hangingPunct="1">
              <a:buFontTx/>
              <a:buChar char="•"/>
            </a:pPr>
            <a:r>
              <a:rPr lang="en-US" sz="2000">
                <a:latin typeface="Times New Roman" pitchFamily="18" charset="0"/>
              </a:rPr>
              <a:t>Dewatering</a:t>
            </a:r>
          </a:p>
          <a:p>
            <a:pPr eaLnBrk="1" hangingPunct="1">
              <a:buFontTx/>
              <a:buChar char="•"/>
            </a:pPr>
            <a:r>
              <a:rPr lang="en-US" sz="2000">
                <a:latin typeface="Times New Roman" pitchFamily="18" charset="0"/>
              </a:rPr>
              <a:t>Heating/Freezing</a:t>
            </a:r>
          </a:p>
        </p:txBody>
      </p:sp>
      <p:sp>
        <p:nvSpPr>
          <p:cNvPr id="92169" name="Line 9"/>
          <p:cNvSpPr>
            <a:spLocks noChangeShapeType="1"/>
          </p:cNvSpPr>
          <p:nvPr/>
        </p:nvSpPr>
        <p:spPr bwMode="auto">
          <a:xfrm>
            <a:off x="609600" y="2133600"/>
            <a:ext cx="23622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170" name="Line 10"/>
          <p:cNvSpPr>
            <a:spLocks noChangeShapeType="1"/>
          </p:cNvSpPr>
          <p:nvPr/>
        </p:nvSpPr>
        <p:spPr bwMode="auto">
          <a:xfrm>
            <a:off x="3505200" y="2133600"/>
            <a:ext cx="23622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171" name="Line 11"/>
          <p:cNvSpPr>
            <a:spLocks noChangeShapeType="1"/>
          </p:cNvSpPr>
          <p:nvPr/>
        </p:nvSpPr>
        <p:spPr bwMode="auto">
          <a:xfrm>
            <a:off x="6172200" y="2133600"/>
            <a:ext cx="23622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172" name="Text Box 13"/>
          <p:cNvSpPr txBox="1">
            <a:spLocks noChangeArrowheads="1"/>
          </p:cNvSpPr>
          <p:nvPr/>
        </p:nvSpPr>
        <p:spPr bwMode="auto">
          <a:xfrm>
            <a:off x="7467600" y="6096000"/>
            <a:ext cx="12192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Tahoma" pitchFamily="34" charset="0"/>
              </a:defRPr>
            </a:lvl1pPr>
            <a:lvl2pPr marL="742950" indent="-285750" eaLnBrk="0" hangingPunct="0">
              <a:defRPr>
                <a:solidFill>
                  <a:schemeClr val="tx1"/>
                </a:solidFill>
                <a:latin typeface="Arial" charset="0"/>
                <a:cs typeface="Tahoma" pitchFamily="34" charset="0"/>
              </a:defRPr>
            </a:lvl2pPr>
            <a:lvl3pPr marL="1143000" indent="-228600" eaLnBrk="0" hangingPunct="0">
              <a:defRPr>
                <a:solidFill>
                  <a:schemeClr val="tx1"/>
                </a:solidFill>
                <a:latin typeface="Arial" charset="0"/>
                <a:cs typeface="Tahoma" pitchFamily="34" charset="0"/>
              </a:defRPr>
            </a:lvl3pPr>
            <a:lvl4pPr marL="1600200" indent="-228600" eaLnBrk="0" hangingPunct="0">
              <a:defRPr>
                <a:solidFill>
                  <a:schemeClr val="tx1"/>
                </a:solidFill>
                <a:latin typeface="Arial" charset="0"/>
                <a:cs typeface="Tahoma" pitchFamily="34" charset="0"/>
              </a:defRPr>
            </a:lvl4pPr>
            <a:lvl5pPr marL="2057400" indent="-228600" eaLnBrk="0" hangingPunct="0">
              <a:defRPr>
                <a:solidFill>
                  <a:schemeClr val="tx1"/>
                </a:solidFill>
                <a:latin typeface="Arial" charset="0"/>
                <a:cs typeface="Tahoma" pitchFamily="34" charset="0"/>
              </a:defRPr>
            </a:lvl5pPr>
            <a:lvl6pPr marL="2514600" indent="-228600" eaLnBrk="0" fontAlgn="base" hangingPunct="0">
              <a:spcBef>
                <a:spcPct val="0"/>
              </a:spcBef>
              <a:spcAft>
                <a:spcPct val="0"/>
              </a:spcAft>
              <a:defRPr>
                <a:solidFill>
                  <a:schemeClr val="tx1"/>
                </a:solidFill>
                <a:latin typeface="Arial" charset="0"/>
                <a:cs typeface="Tahoma" pitchFamily="34" charset="0"/>
              </a:defRPr>
            </a:lvl6pPr>
            <a:lvl7pPr marL="2971800" indent="-228600" eaLnBrk="0" fontAlgn="base" hangingPunct="0">
              <a:spcBef>
                <a:spcPct val="0"/>
              </a:spcBef>
              <a:spcAft>
                <a:spcPct val="0"/>
              </a:spcAft>
              <a:defRPr>
                <a:solidFill>
                  <a:schemeClr val="tx1"/>
                </a:solidFill>
                <a:latin typeface="Arial" charset="0"/>
                <a:cs typeface="Tahoma" pitchFamily="34" charset="0"/>
              </a:defRPr>
            </a:lvl7pPr>
            <a:lvl8pPr marL="3429000" indent="-228600" eaLnBrk="0" fontAlgn="base" hangingPunct="0">
              <a:spcBef>
                <a:spcPct val="0"/>
              </a:spcBef>
              <a:spcAft>
                <a:spcPct val="0"/>
              </a:spcAft>
              <a:defRPr>
                <a:solidFill>
                  <a:schemeClr val="tx1"/>
                </a:solidFill>
                <a:latin typeface="Arial" charset="0"/>
                <a:cs typeface="Tahoma" pitchFamily="34" charset="0"/>
              </a:defRPr>
            </a:lvl8pPr>
            <a:lvl9pPr marL="3886200" indent="-228600" eaLnBrk="0" fontAlgn="base" hangingPunct="0">
              <a:spcBef>
                <a:spcPct val="0"/>
              </a:spcBef>
              <a:spcAft>
                <a:spcPct val="0"/>
              </a:spcAft>
              <a:defRPr>
                <a:solidFill>
                  <a:schemeClr val="tx1"/>
                </a:solidFill>
                <a:latin typeface="Arial" charset="0"/>
                <a:cs typeface="Tahoma" pitchFamily="34" charset="0"/>
              </a:defRPr>
            </a:lvl9pPr>
          </a:lstStyle>
          <a:p>
            <a:pPr eaLnBrk="1" hangingPunct="1">
              <a:spcBef>
                <a:spcPct val="50000"/>
              </a:spcBef>
            </a:pPr>
            <a:r>
              <a:rPr lang="en-US" sz="1200">
                <a:latin typeface="Times New Roman" pitchFamily="18" charset="0"/>
              </a:rPr>
              <a:t>Shaefer, 1997</a:t>
            </a:r>
          </a:p>
        </p:txBody>
      </p:sp>
    </p:spTree>
    <p:extLst>
      <p:ext uri="{BB962C8B-B14F-4D97-AF65-F5344CB8AC3E}">
        <p14:creationId xmlns:p14="http://schemas.microsoft.com/office/powerpoint/2010/main" xmlns="" val="9904840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1042</Words>
  <Application>Microsoft Office PowerPoint</Application>
  <PresentationFormat>On-screen Show (4:3)</PresentationFormat>
  <Paragraphs>215</Paragraphs>
  <Slides>52</Slides>
  <Notes>22</Notes>
  <HiddenSlides>0</HiddenSlides>
  <MMClips>7</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Office Theme</vt:lpstr>
      <vt:lpstr>Image</vt:lpstr>
      <vt:lpstr>Slide 1</vt:lpstr>
      <vt:lpstr>Slide 2</vt:lpstr>
      <vt:lpstr>Shallow Foundations</vt:lpstr>
      <vt:lpstr>Leaning Tower of Pisa</vt:lpstr>
      <vt:lpstr>Problems</vt:lpstr>
      <vt:lpstr>Slide 6</vt:lpstr>
      <vt:lpstr>Methods of Soil Improvement </vt:lpstr>
      <vt:lpstr>In-situ Ground Improvement </vt:lpstr>
      <vt:lpstr>Methods for Soil Improvement</vt:lpstr>
      <vt:lpstr>FOUNDATION IMPROVEMENT WITH MICROPILES</vt:lpstr>
      <vt:lpstr>Compaction and Objectives</vt:lpstr>
      <vt:lpstr>What is compaction?</vt:lpstr>
      <vt:lpstr>Field Compaction</vt:lpstr>
      <vt:lpstr>Field Compaction</vt:lpstr>
      <vt:lpstr>Field Compaction</vt:lpstr>
      <vt:lpstr>Field Compaction</vt:lpstr>
      <vt:lpstr>Slide 17</vt:lpstr>
      <vt:lpstr>Ground Improvement</vt:lpstr>
      <vt:lpstr>Slide 19</vt:lpstr>
      <vt:lpstr>Dynamic Compaction </vt:lpstr>
      <vt:lpstr>Dynamic Compaction</vt:lpstr>
      <vt:lpstr>Dynamic  Compaction</vt:lpstr>
      <vt:lpstr>Dynamic compaction</vt:lpstr>
      <vt:lpstr> Dynamic Compaction</vt:lpstr>
      <vt:lpstr>Dynamic Replacement Process </vt:lpstr>
      <vt:lpstr>Compaction Piles </vt:lpstr>
      <vt:lpstr>Slide 27</vt:lpstr>
      <vt:lpstr>Vibroflotation</vt:lpstr>
      <vt:lpstr>Vibroflotation</vt:lpstr>
      <vt:lpstr> Vibroflotation</vt:lpstr>
      <vt:lpstr>Vibroflotation-Procedures</vt:lpstr>
      <vt:lpstr>Vibroflotation</vt:lpstr>
      <vt:lpstr>Vibroflotation</vt:lpstr>
      <vt:lpstr>Vibroflotation</vt:lpstr>
      <vt:lpstr>Vibroflotation</vt:lpstr>
      <vt:lpstr>Vibroflotation</vt:lpstr>
      <vt:lpstr>Stone Columns </vt:lpstr>
      <vt:lpstr>Stone Columns</vt:lpstr>
      <vt:lpstr>Slide 39</vt:lpstr>
      <vt:lpstr>Slide 40</vt:lpstr>
      <vt:lpstr>Slide 41</vt:lpstr>
      <vt:lpstr>Slide 42</vt:lpstr>
      <vt:lpstr>Method of Ground Improvement to Great Depth</vt:lpstr>
      <vt:lpstr>Typical Arrangement of Jets </vt:lpstr>
      <vt:lpstr>Methods for Soil Improvement- Jet Grouting</vt:lpstr>
      <vt:lpstr>Geofabrics</vt:lpstr>
      <vt:lpstr>Reinforced Earth Walls</vt:lpstr>
      <vt:lpstr>Slide 48</vt:lpstr>
      <vt:lpstr>Slide 49</vt:lpstr>
      <vt:lpstr>Slide 50</vt:lpstr>
      <vt:lpstr>References:</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prachiti</dc:creator>
  <cp:lastModifiedBy>user</cp:lastModifiedBy>
  <cp:revision>4</cp:revision>
  <dcterms:created xsi:type="dcterms:W3CDTF">2012-09-18T11:16:12Z</dcterms:created>
  <dcterms:modified xsi:type="dcterms:W3CDTF">2017-09-19T22:41:34Z</dcterms:modified>
</cp:coreProperties>
</file>